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  <Override PartName="/ppt/media/image1.jpeg" ContentType="image/jpeg"/>
  <Override PartName="/ppt/media/image9.jpeg" ContentType="image/jpeg"/>
  <Override PartName="/ppt/media/image6.gif" ContentType="image/gif"/>
  <Override PartName="/ppt/media/image2.png" ContentType="image/png"/>
  <Override PartName="/ppt/media/image4.jpeg" ContentType="image/jpeg"/>
  <Override PartName="/ppt/media/image3.jpeg" ContentType="image/jpeg"/>
  <Override PartName="/ppt/media/image5.png" ContentType="image/png"/>
  <Override PartName="/ppt/media/image7.png" ContentType="image/png"/>
  <Override PartName="/ppt/media/image8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png" ContentType="image/png"/>
  <Override PartName="/ppt/media/image18.jpeg" ContentType="image/jpeg"/>
  <Override PartName="/ppt/media/image24.wmf" ContentType="image/x-wmf"/>
  <Override PartName="/ppt/media/image19.jpeg" ContentType="image/jpeg"/>
  <Override PartName="/ppt/media/image20.jpeg" ContentType="image/jpeg"/>
  <Override PartName="/ppt/media/image21.png" ContentType="image/png"/>
  <Override PartName="/ppt/media/image22.wmf" ContentType="image/x-wmf"/>
  <Override PartName="/ppt/media/image23.png" ContentType="image/png"/>
  <Override PartName="/ppt/media/image25.png" ContentType="image/png"/>
  <Override PartName="/ppt/media/image26.png" ContentType="image/png"/>
  <Override PartName="/ppt/media/image2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3" r:id="rId4"/>
    <p:sldMasterId id="2147483655" r:id="rId5"/>
    <p:sldMasterId id="2147483657" r:id="rId6"/>
    <p:sldMasterId id="2147483659" r:id="rId7"/>
    <p:sldMasterId id="2147483661" r:id="rId8"/>
    <p:sldMasterId id="2147483663" r:id="rId9"/>
    <p:sldMasterId id="2147483665" r:id="rId10"/>
    <p:sldMasterId id="2147483667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E9D35EF-B57B-4C38-91CF-824D9F0BE327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10E95CD-F3D9-46E6-BBB3-E11AA2023AD2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F35A64F-74F5-4D06-9284-FCD1F6FB61B2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63767AF-3933-424E-8FF3-B358B2EE1A0C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9E41B6-C342-45B8-8B8E-F1411BE22F34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5F3D029-E3F9-482B-8EBA-468395D06E28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7993470-613A-4CE3-A317-BDDF36F69919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ED790EE-7C7B-4291-BD8A-4810A2A45089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4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5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6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7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8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9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1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>
            <a:off x="-11160" y="-11160"/>
            <a:ext cx="9143640" cy="5143320"/>
          </a:xfrm>
          <a:prstGeom prst="rect">
            <a:avLst/>
          </a:prstGeom>
          <a:solidFill>
            <a:srgbClr val="222222">
              <a:alpha val="6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" name="Google Shape;11;p2"/>
          <p:cNvSpPr/>
          <p:nvPr/>
        </p:nvSpPr>
        <p:spPr>
          <a:xfrm>
            <a:off x="5086440" y="-38160"/>
            <a:ext cx="4114440" cy="5219280"/>
          </a:xfrm>
          <a:custGeom>
            <a:avLst/>
            <a:gdLst>
              <a:gd name="textAreaLeft" fmla="*/ 0 w 4114440"/>
              <a:gd name="textAreaRight" fmla="*/ 4114800 w 4114440"/>
              <a:gd name="textAreaTop" fmla="*/ 0 h 5219280"/>
              <a:gd name="textAreaBottom" fmla="*/ 5219640 h 5219280"/>
            </a:gdLst>
            <a:ahLst/>
            <a:rect l="textAreaLeft" t="textAreaTop" r="textAreaRight" b="textAreaBottom"/>
            <a:pathLst>
              <a:path w="164592" h="208788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Google Shape;12;p2"/>
          <p:cNvSpPr/>
          <p:nvPr/>
        </p:nvSpPr>
        <p:spPr>
          <a:xfrm flipH="1">
            <a:off x="-419040" y="4394520"/>
            <a:ext cx="8172000" cy="748800"/>
          </a:xfrm>
          <a:prstGeom prst="parallelogram">
            <a:avLst>
              <a:gd name="adj" fmla="val 51542"/>
            </a:avLst>
          </a:prstGeom>
          <a:solidFill>
            <a:srgbClr val="ffffff">
              <a:alpha val="18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434343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" name="Google Shape;13;p2"/>
          <p:cNvSpPr/>
          <p:nvPr/>
        </p:nvSpPr>
        <p:spPr>
          <a:xfrm flipH="1">
            <a:off x="1028520" y="4166280"/>
            <a:ext cx="8369280" cy="227520"/>
          </a:xfrm>
          <a:prstGeom prst="parallelogram">
            <a:avLst>
              <a:gd name="adj" fmla="val 51542"/>
            </a:avLst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028520" y="0"/>
            <a:ext cx="5238360" cy="401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en-US" sz="5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</a:t>
            </a:r>
            <a:r>
              <a:rPr b="0" lang="en-US" sz="5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text format</a:t>
            </a:r>
            <a:endParaRPr b="0" lang="en-US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48000" indent="-216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864000" indent="-216000">
              <a:spcBef>
                <a:spcPts val="56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08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94;p11"/>
          <p:cNvSpPr/>
          <p:nvPr/>
        </p:nvSpPr>
        <p:spPr>
          <a:xfrm>
            <a:off x="-55080" y="-38160"/>
            <a:ext cx="3312360" cy="5214240"/>
          </a:xfrm>
          <a:custGeom>
            <a:avLst/>
            <a:gdLst>
              <a:gd name="textAreaLeft" fmla="*/ 0 w 3312360"/>
              <a:gd name="textAreaRight" fmla="*/ 3312720 w 3312360"/>
              <a:gd name="textAreaTop" fmla="*/ 0 h 5214240"/>
              <a:gd name="textAreaBottom" fmla="*/ 5214600 h 5214240"/>
            </a:gdLst>
            <a:ahLst/>
            <a:rect l="textAreaLeft" t="textAreaTop" r="textAreaRight" b="textAreaBottom"/>
            <a:pathLst>
              <a:path w="132505" h="208586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Google Shape;95;p11"/>
          <p:cNvSpPr/>
          <p:nvPr/>
        </p:nvSpPr>
        <p:spPr>
          <a:xfrm flipH="1">
            <a:off x="-903600" y="-17640"/>
            <a:ext cx="1758960" cy="7488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6" name="Google Shape;96;p11"/>
          <p:cNvSpPr/>
          <p:nvPr/>
        </p:nvSpPr>
        <p:spPr>
          <a:xfrm flipH="1">
            <a:off x="471240" y="-9360"/>
            <a:ext cx="518040" cy="748800"/>
          </a:xfrm>
          <a:prstGeom prst="parallelogram">
            <a:avLst>
              <a:gd name="adj" fmla="val 75009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8120" bIns="781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7" name="Google Shape;97;p11"/>
          <p:cNvSpPr/>
          <p:nvPr/>
        </p:nvSpPr>
        <p:spPr>
          <a:xfrm flipH="1">
            <a:off x="990360" y="4925880"/>
            <a:ext cx="8369280" cy="22752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8" name="PlaceHolder 1"/>
          <p:cNvSpPr>
            <a:spLocks noGrp="1"/>
          </p:cNvSpPr>
          <p:nvPr>
            <p:ph type="sldNum" idx="7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F4652EA-DB4D-4644-B422-7B61FB9AFEBF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1</a:t>
            </a:fld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0;p12"/>
          <p:cNvSpPr/>
          <p:nvPr/>
        </p:nvSpPr>
        <p:spPr>
          <a:xfrm>
            <a:off x="-55080" y="-38160"/>
            <a:ext cx="3312360" cy="5214240"/>
          </a:xfrm>
          <a:custGeom>
            <a:avLst/>
            <a:gdLst>
              <a:gd name="textAreaLeft" fmla="*/ 0 w 3312360"/>
              <a:gd name="textAreaRight" fmla="*/ 3312720 w 3312360"/>
              <a:gd name="textAreaTop" fmla="*/ 0 h 5214240"/>
              <a:gd name="textAreaBottom" fmla="*/ 5214600 h 5214240"/>
            </a:gdLst>
            <a:ahLst/>
            <a:rect l="textAreaLeft" t="textAreaTop" r="textAreaRight" b="textAreaBottom"/>
            <a:pathLst>
              <a:path w="132505" h="208586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" name="Google Shape;101;p12"/>
          <p:cNvSpPr/>
          <p:nvPr/>
        </p:nvSpPr>
        <p:spPr>
          <a:xfrm flipH="1">
            <a:off x="-903600" y="-17640"/>
            <a:ext cx="1758960" cy="7488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0" name="Google Shape;102;p12"/>
          <p:cNvSpPr/>
          <p:nvPr/>
        </p:nvSpPr>
        <p:spPr>
          <a:xfrm flipH="1">
            <a:off x="471240" y="-9360"/>
            <a:ext cx="518040" cy="748800"/>
          </a:xfrm>
          <a:prstGeom prst="parallelogram">
            <a:avLst>
              <a:gd name="adj" fmla="val 75009"/>
            </a:avLst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8120" bIns="781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1" name="Google Shape;103;p12"/>
          <p:cNvSpPr/>
          <p:nvPr/>
        </p:nvSpPr>
        <p:spPr>
          <a:xfrm flipH="1">
            <a:off x="990360" y="4925880"/>
            <a:ext cx="8369280" cy="22752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sldNum" idx="1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32E7F55-54AD-4744-B988-699C707C9ED1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1</a:t>
            </a:fld>
            <a:endParaRPr b="0" lang="en-US" sz="13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 to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edit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title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text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48000" indent="-216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864000" indent="-216000">
              <a:spcBef>
                <a:spcPts val="56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08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2"/>
    <p:sldLayoutId id="2147483652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6;p3"/>
          <p:cNvSpPr/>
          <p:nvPr/>
        </p:nvSpPr>
        <p:spPr>
          <a:xfrm>
            <a:off x="5086440" y="-38160"/>
            <a:ext cx="4114440" cy="5219280"/>
          </a:xfrm>
          <a:custGeom>
            <a:avLst/>
            <a:gdLst>
              <a:gd name="textAreaLeft" fmla="*/ 0 w 4114440"/>
              <a:gd name="textAreaRight" fmla="*/ 4114800 w 4114440"/>
              <a:gd name="textAreaTop" fmla="*/ 0 h 5219280"/>
              <a:gd name="textAreaBottom" fmla="*/ 5219640 h 5219280"/>
            </a:gdLst>
            <a:ahLst/>
            <a:rect l="textAreaLeft" t="textAreaTop" r="textAreaRight" b="textAreaBottom"/>
            <a:pathLst>
              <a:path w="164592" h="208788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8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Google Shape;17;p3"/>
          <p:cNvSpPr/>
          <p:nvPr/>
        </p:nvSpPr>
        <p:spPr>
          <a:xfrm flipH="1">
            <a:off x="-419040" y="4394520"/>
            <a:ext cx="8172000" cy="748800"/>
          </a:xfrm>
          <a:prstGeom prst="parallelogram">
            <a:avLst>
              <a:gd name="adj" fmla="val 51542"/>
            </a:avLst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434343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" name="Google Shape;18;p3"/>
          <p:cNvSpPr/>
          <p:nvPr/>
        </p:nvSpPr>
        <p:spPr>
          <a:xfrm flipH="1">
            <a:off x="1028520" y="4166280"/>
            <a:ext cx="8369280" cy="22752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028520" y="2345400"/>
            <a:ext cx="5219640" cy="115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li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 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 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it 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tl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x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 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43920" y="-38160"/>
            <a:ext cx="4139280" cy="5192280"/>
          </a:xfrm>
          <a:custGeom>
            <a:avLst/>
            <a:gdLst>
              <a:gd name="textAreaLeft" fmla="*/ 0 w 4139280"/>
              <a:gd name="textAreaRight" fmla="*/ 4139640 w 4139280"/>
              <a:gd name="textAreaTop" fmla="*/ 0 h 5192280"/>
              <a:gd name="textAreaBottom" fmla="*/ 5192640 h 5192280"/>
            </a:gdLst>
            <a:ahLst/>
            <a:rect l="textAreaLeft" t="textAreaTop" r="textAreaRight" b="textAreaBottom"/>
            <a:pathLst>
              <a:path w="165592" h="207705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Google Shape;23;p4"/>
          <p:cNvSpPr/>
          <p:nvPr/>
        </p:nvSpPr>
        <p:spPr>
          <a:xfrm flipH="1">
            <a:off x="-648360" y="-14760"/>
            <a:ext cx="2481480" cy="7488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4" name="PlaceHolder 1"/>
          <p:cNvSpPr>
            <a:spLocks noGrp="1"/>
          </p:cNvSpPr>
          <p:nvPr>
            <p:ph type="body"/>
          </p:nvPr>
        </p:nvSpPr>
        <p:spPr>
          <a:xfrm>
            <a:off x="990360" y="1022040"/>
            <a:ext cx="7342920" cy="337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-121320" y="-271800"/>
            <a:ext cx="1955520" cy="6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0" strike="noStrike" u="none">
                <a:solidFill>
                  <a:srgbClr val="ffffff"/>
                </a:solidFill>
                <a:effectLst/>
                <a:uFillTx/>
                <a:latin typeface="Dosis"/>
                <a:ea typeface="Dosis"/>
              </a:rPr>
              <a:t>“</a:t>
            </a:r>
            <a:endParaRPr b="0" lang="en-US" sz="1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Google Shape;26;p4"/>
          <p:cNvSpPr/>
          <p:nvPr/>
        </p:nvSpPr>
        <p:spPr>
          <a:xfrm flipH="1">
            <a:off x="1440360" y="-14760"/>
            <a:ext cx="745560" cy="7488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 flipH="1">
            <a:off x="6956640" y="4394520"/>
            <a:ext cx="2643480" cy="7488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6957360" y="4137480"/>
            <a:ext cx="2185920" cy="6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0" strike="noStrike" u="none">
                <a:solidFill>
                  <a:srgbClr val="ffffff"/>
                </a:solidFill>
                <a:effectLst/>
                <a:uFillTx/>
                <a:latin typeface="Dosis"/>
                <a:ea typeface="Dosis"/>
              </a:rPr>
              <a:t>”</a:t>
            </a:r>
            <a:endParaRPr b="0" lang="en-US" sz="1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Google Shape;29;p4"/>
          <p:cNvSpPr/>
          <p:nvPr/>
        </p:nvSpPr>
        <p:spPr>
          <a:xfrm flipH="1">
            <a:off x="6625800" y="4394520"/>
            <a:ext cx="745560" cy="7488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 to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edit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title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text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-903600" y="-38160"/>
            <a:ext cx="10524240" cy="5214240"/>
            <a:chOff x="-903600" y="-38160"/>
            <a:chExt cx="10524240" cy="5214240"/>
          </a:xfrm>
        </p:grpSpPr>
        <p:sp>
          <p:nvSpPr>
            <p:cNvPr id="32" name="Google Shape;32;p5"/>
            <p:cNvSpPr/>
            <p:nvPr/>
          </p:nvSpPr>
          <p:spPr>
            <a:xfrm>
              <a:off x="-55080" y="-38160"/>
              <a:ext cx="3312360" cy="5214240"/>
            </a:xfrm>
            <a:custGeom>
              <a:avLst/>
              <a:gdLst>
                <a:gd name="textAreaLeft" fmla="*/ 0 w 3312360"/>
                <a:gd name="textAreaRight" fmla="*/ 3312720 w 3312360"/>
                <a:gd name="textAreaTop" fmla="*/ 0 h 5214240"/>
                <a:gd name="textAreaBottom" fmla="*/ 5214600 h 5214240"/>
              </a:gdLst>
              <a:ahLst/>
              <a:rect l="textAreaLeft" t="textAreaTop" r="textAreaRight" b="textAreaBottom"/>
              <a:pathLst>
                <a:path w="132505" h="208586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 flipH="1">
              <a:off x="-903600" y="-17640"/>
              <a:ext cx="1758960" cy="7488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 flipH="1">
              <a:off x="471240" y="-9360"/>
              <a:ext cx="518040" cy="748800"/>
            </a:xfrm>
            <a:prstGeom prst="parallelogram">
              <a:avLst>
                <a:gd name="adj" fmla="val 75009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8120" bIns="78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 flipH="1">
              <a:off x="743040" y="272880"/>
              <a:ext cx="7505280" cy="7488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 flipH="1">
              <a:off x="7861680" y="272880"/>
              <a:ext cx="1758960" cy="7488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 flipH="1">
              <a:off x="990360" y="4925880"/>
              <a:ext cx="8369280" cy="22752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ic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to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ed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it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titl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xt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104840" y="1277640"/>
            <a:ext cx="7581600" cy="3647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sldNum" idx="2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5D4D05D-661E-4325-9A60-63EA112B8C51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&lt;number&gt;</a:t>
            </a:fld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2;p6"/>
          <p:cNvGrpSpPr/>
          <p:nvPr/>
        </p:nvGrpSpPr>
        <p:grpSpPr>
          <a:xfrm>
            <a:off x="-903600" y="-38160"/>
            <a:ext cx="10524240" cy="5214240"/>
            <a:chOff x="-903600" y="-38160"/>
            <a:chExt cx="10524240" cy="5214240"/>
          </a:xfrm>
        </p:grpSpPr>
        <p:sp>
          <p:nvSpPr>
            <p:cNvPr id="44" name="Google Shape;43;p6"/>
            <p:cNvSpPr/>
            <p:nvPr/>
          </p:nvSpPr>
          <p:spPr>
            <a:xfrm>
              <a:off x="-55080" y="-38160"/>
              <a:ext cx="3312360" cy="5214240"/>
            </a:xfrm>
            <a:custGeom>
              <a:avLst/>
              <a:gdLst>
                <a:gd name="textAreaLeft" fmla="*/ 0 w 3312360"/>
                <a:gd name="textAreaRight" fmla="*/ 3312720 w 3312360"/>
                <a:gd name="textAreaTop" fmla="*/ 0 h 5214240"/>
                <a:gd name="textAreaBottom" fmla="*/ 5214600 h 5214240"/>
              </a:gdLst>
              <a:ahLst/>
              <a:rect l="textAreaLeft" t="textAreaTop" r="textAreaRight" b="textAreaBottom"/>
              <a:pathLst>
                <a:path w="132505" h="208586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" name="Google Shape;44;p6"/>
            <p:cNvSpPr/>
            <p:nvPr/>
          </p:nvSpPr>
          <p:spPr>
            <a:xfrm flipH="1">
              <a:off x="-903600" y="-17640"/>
              <a:ext cx="1758960" cy="7488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46" name="Google Shape;45;p6"/>
            <p:cNvSpPr/>
            <p:nvPr/>
          </p:nvSpPr>
          <p:spPr>
            <a:xfrm flipH="1">
              <a:off x="471240" y="-9360"/>
              <a:ext cx="518040" cy="748800"/>
            </a:xfrm>
            <a:prstGeom prst="parallelogram">
              <a:avLst>
                <a:gd name="adj" fmla="val 75009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8120" bIns="78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47" name="Google Shape;46;p6"/>
            <p:cNvSpPr/>
            <p:nvPr/>
          </p:nvSpPr>
          <p:spPr>
            <a:xfrm flipH="1">
              <a:off x="743040" y="272880"/>
              <a:ext cx="7505280" cy="7488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48" name="Google Shape;47;p6"/>
            <p:cNvSpPr/>
            <p:nvPr/>
          </p:nvSpPr>
          <p:spPr>
            <a:xfrm flipH="1">
              <a:off x="7861680" y="272880"/>
              <a:ext cx="1758960" cy="7488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49" name="Google Shape;48;p6"/>
            <p:cNvSpPr/>
            <p:nvPr/>
          </p:nvSpPr>
          <p:spPr>
            <a:xfrm flipH="1">
              <a:off x="990360" y="4925880"/>
              <a:ext cx="8369280" cy="22752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101240" y="272880"/>
            <a:ext cx="7574040" cy="74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ic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to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ed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it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titl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xt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101240" y="1311480"/>
            <a:ext cx="3681720" cy="353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005080" y="1311480"/>
            <a:ext cx="3681720" cy="353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sldNum" idx="3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E07AA1FB-CD23-403E-B6E6-016B487728D0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&lt;number&gt;</a:t>
            </a:fld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67;p8"/>
          <p:cNvGrpSpPr/>
          <p:nvPr/>
        </p:nvGrpSpPr>
        <p:grpSpPr>
          <a:xfrm>
            <a:off x="-903600" y="-38160"/>
            <a:ext cx="10524240" cy="5214240"/>
            <a:chOff x="-903600" y="-38160"/>
            <a:chExt cx="10524240" cy="5214240"/>
          </a:xfrm>
        </p:grpSpPr>
        <p:sp>
          <p:nvSpPr>
            <p:cNvPr id="58" name="Google Shape;68;p8"/>
            <p:cNvSpPr/>
            <p:nvPr/>
          </p:nvSpPr>
          <p:spPr>
            <a:xfrm>
              <a:off x="-55080" y="-38160"/>
              <a:ext cx="3312360" cy="5214240"/>
            </a:xfrm>
            <a:custGeom>
              <a:avLst/>
              <a:gdLst>
                <a:gd name="textAreaLeft" fmla="*/ 0 w 3312360"/>
                <a:gd name="textAreaRight" fmla="*/ 3312720 w 3312360"/>
                <a:gd name="textAreaTop" fmla="*/ 0 h 5214240"/>
                <a:gd name="textAreaBottom" fmla="*/ 5214600 h 5214240"/>
              </a:gdLst>
              <a:ahLst/>
              <a:rect l="textAreaLeft" t="textAreaTop" r="textAreaRight" b="textAreaBottom"/>
              <a:pathLst>
                <a:path w="132505" h="208586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" name="Google Shape;69;p8"/>
            <p:cNvSpPr/>
            <p:nvPr/>
          </p:nvSpPr>
          <p:spPr>
            <a:xfrm flipH="1">
              <a:off x="-903600" y="-17640"/>
              <a:ext cx="1758960" cy="7488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60" name="Google Shape;70;p8"/>
            <p:cNvSpPr/>
            <p:nvPr/>
          </p:nvSpPr>
          <p:spPr>
            <a:xfrm flipH="1">
              <a:off x="471240" y="-9360"/>
              <a:ext cx="518040" cy="748800"/>
            </a:xfrm>
            <a:prstGeom prst="parallelogram">
              <a:avLst>
                <a:gd name="adj" fmla="val 75009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8120" bIns="78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61" name="Google Shape;71;p8"/>
            <p:cNvSpPr/>
            <p:nvPr/>
          </p:nvSpPr>
          <p:spPr>
            <a:xfrm flipH="1">
              <a:off x="743040" y="272880"/>
              <a:ext cx="7505280" cy="7488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62" name="Google Shape;72;p8"/>
            <p:cNvSpPr/>
            <p:nvPr/>
          </p:nvSpPr>
          <p:spPr>
            <a:xfrm flipH="1">
              <a:off x="7861680" y="272880"/>
              <a:ext cx="1758960" cy="7488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63" name="Google Shape;73;p8"/>
            <p:cNvSpPr/>
            <p:nvPr/>
          </p:nvSpPr>
          <p:spPr>
            <a:xfrm flipH="1">
              <a:off x="990360" y="4925880"/>
              <a:ext cx="8369280" cy="22752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ic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to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ed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it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titl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xt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sldNum" idx="4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575320A-6DD1-4A9D-952C-0AD42922F07C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&lt;number&gt;</a:t>
            </a:fld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77;p9"/>
          <p:cNvSpPr/>
          <p:nvPr/>
        </p:nvSpPr>
        <p:spPr>
          <a:xfrm>
            <a:off x="-55080" y="-38160"/>
            <a:ext cx="3312360" cy="5214240"/>
          </a:xfrm>
          <a:custGeom>
            <a:avLst/>
            <a:gdLst>
              <a:gd name="textAreaLeft" fmla="*/ 0 w 3312360"/>
              <a:gd name="textAreaRight" fmla="*/ 3312720 w 3312360"/>
              <a:gd name="textAreaTop" fmla="*/ 0 h 5214240"/>
              <a:gd name="textAreaBottom" fmla="*/ 5214600 h 5214240"/>
            </a:gdLst>
            <a:ahLst/>
            <a:rect l="textAreaLeft" t="textAreaTop" r="textAreaRight" b="textAreaBottom"/>
            <a:pathLst>
              <a:path w="132505" h="208586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8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Google Shape;78;p9"/>
          <p:cNvSpPr/>
          <p:nvPr/>
        </p:nvSpPr>
        <p:spPr>
          <a:xfrm flipH="1">
            <a:off x="-903600" y="-17640"/>
            <a:ext cx="1758960" cy="7488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0" name="Google Shape;79;p9"/>
          <p:cNvSpPr/>
          <p:nvPr/>
        </p:nvSpPr>
        <p:spPr>
          <a:xfrm flipH="1">
            <a:off x="471240" y="-9360"/>
            <a:ext cx="518040" cy="7488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8120" bIns="781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1" name="Google Shape;80;p9"/>
          <p:cNvSpPr/>
          <p:nvPr/>
        </p:nvSpPr>
        <p:spPr>
          <a:xfrm flipH="1">
            <a:off x="743040" y="272880"/>
            <a:ext cx="7505280" cy="748800"/>
          </a:xfrm>
          <a:prstGeom prst="parallelogram">
            <a:avLst>
              <a:gd name="adj" fmla="val 51542"/>
            </a:avLst>
          </a:prstGeom>
          <a:solidFill>
            <a:srgbClr val="222222">
              <a:alpha val="6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2" name="Google Shape;81;p9"/>
          <p:cNvSpPr/>
          <p:nvPr/>
        </p:nvSpPr>
        <p:spPr>
          <a:xfrm flipH="1">
            <a:off x="7861680" y="272880"/>
            <a:ext cx="1758960" cy="7488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3" name="Google Shape;82;p9"/>
          <p:cNvSpPr/>
          <p:nvPr/>
        </p:nvSpPr>
        <p:spPr>
          <a:xfrm flipH="1">
            <a:off x="990360" y="4925880"/>
            <a:ext cx="8369280" cy="22752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ic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to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ed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it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titl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xt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ldNum" idx="5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29BB4CE-90DD-4277-985C-C1454C5691B8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1</a:t>
            </a:fld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86;p10"/>
          <p:cNvSpPr/>
          <p:nvPr/>
        </p:nvSpPr>
        <p:spPr>
          <a:xfrm>
            <a:off x="-55080" y="-38160"/>
            <a:ext cx="3312360" cy="5214240"/>
          </a:xfrm>
          <a:custGeom>
            <a:avLst/>
            <a:gdLst>
              <a:gd name="textAreaLeft" fmla="*/ 0 w 3312360"/>
              <a:gd name="textAreaRight" fmla="*/ 3312720 w 3312360"/>
              <a:gd name="textAreaTop" fmla="*/ 0 h 5214240"/>
              <a:gd name="textAreaBottom" fmla="*/ 5214600 h 5214240"/>
            </a:gdLst>
            <a:ahLst/>
            <a:rect l="textAreaLeft" t="textAreaTop" r="textAreaRight" b="textAreaBottom"/>
            <a:pathLst>
              <a:path w="132505" h="208586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Google Shape;87;p10"/>
          <p:cNvSpPr/>
          <p:nvPr/>
        </p:nvSpPr>
        <p:spPr>
          <a:xfrm flipH="1">
            <a:off x="743040" y="4406400"/>
            <a:ext cx="7505280" cy="7488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9" name="Google Shape;88;p10"/>
          <p:cNvSpPr/>
          <p:nvPr/>
        </p:nvSpPr>
        <p:spPr>
          <a:xfrm flipH="1">
            <a:off x="7861680" y="4406400"/>
            <a:ext cx="1758960" cy="7488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0" name="Google Shape;89;p10"/>
          <p:cNvSpPr/>
          <p:nvPr/>
        </p:nvSpPr>
        <p:spPr>
          <a:xfrm flipH="1">
            <a:off x="-903600" y="-17640"/>
            <a:ext cx="1758960" cy="7488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1" name="Google Shape;90;p10"/>
          <p:cNvSpPr/>
          <p:nvPr/>
        </p:nvSpPr>
        <p:spPr>
          <a:xfrm flipH="1">
            <a:off x="471240" y="-9360"/>
            <a:ext cx="518040" cy="748800"/>
          </a:xfrm>
          <a:prstGeom prst="parallelogram">
            <a:avLst>
              <a:gd name="adj" fmla="val 75009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8120" bIns="781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82" name="PlaceHolder 1"/>
          <p:cNvSpPr>
            <a:spLocks noGrp="1"/>
          </p:cNvSpPr>
          <p:nvPr>
            <p:ph type="body"/>
          </p:nvPr>
        </p:nvSpPr>
        <p:spPr>
          <a:xfrm>
            <a:off x="1123920" y="4406400"/>
            <a:ext cx="6737040" cy="74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6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83B858A-40AE-4B7D-B583-4DDBEF279498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&lt;number&gt;</a:t>
            </a:fld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slideLayout" Target="../slideLayouts/slideLayout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wmf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gif"/><Relationship Id="rId2" Type="http://schemas.openxmlformats.org/officeDocument/2006/relationships/slideLayout" Target="../slideLayouts/slideLayout1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slideLayout" Target="../slideLayouts/slideLayout1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3"/>
          <p:cNvSpPr/>
          <p:nvPr/>
        </p:nvSpPr>
        <p:spPr>
          <a:xfrm>
            <a:off x="471960" y="685800"/>
            <a:ext cx="8214840" cy="79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trike="noStrike" u="none">
                <a:solidFill>
                  <a:schemeClr val="lt2"/>
                </a:solidFill>
                <a:effectLst/>
                <a:uFillTx/>
                <a:latin typeface="Arial"/>
                <a:ea typeface="Times New Roman"/>
              </a:rPr>
              <a:t>“</a:t>
            </a:r>
            <a:r>
              <a:rPr b="1" lang="en-IN" sz="16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SMART </a:t>
            </a:r>
            <a:r>
              <a:rPr b="1" lang="en-IN" sz="1600" spc="-11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&amp; PORTABLE </a:t>
            </a:r>
            <a:r>
              <a:rPr b="1" lang="en-IN" sz="1600" spc="-6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THERMOELECTRIC  HEATING/COOLING DERIVED</a:t>
            </a:r>
            <a:r>
              <a:rPr b="1" lang="en-IN" sz="1600" spc="-6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 </a:t>
            </a:r>
            <a:r>
              <a:rPr b="1" lang="en-IN" sz="1600" spc="-6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FOODWARE</a:t>
            </a:r>
            <a:r>
              <a:rPr b="0" lang="en-US" sz="1600" strike="noStrike" u="none">
                <a:solidFill>
                  <a:srgbClr val="1c1c1c"/>
                </a:solidFill>
                <a:effectLst/>
                <a:uFillTx/>
                <a:latin typeface="Calibri"/>
                <a:ea typeface="Times New Roman"/>
              </a:rPr>
              <a:t>”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" name="Rectangle 4"/>
          <p:cNvSpPr/>
          <p:nvPr/>
        </p:nvSpPr>
        <p:spPr>
          <a:xfrm>
            <a:off x="2286000" y="1828800"/>
            <a:ext cx="457164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en-US" sz="1600" strike="noStrike" u="none">
                <a:solidFill>
                  <a:srgbClr val="00b0f0"/>
                </a:solidFill>
                <a:effectLst/>
                <a:uFillTx/>
                <a:latin typeface="Arial"/>
                <a:ea typeface="Times New Roman"/>
              </a:rPr>
              <a:t>Submitted By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16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ASEEM SAXENA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 Black"/>
                <a:ea typeface="Dosis"/>
              </a:rPr>
              <a:t>EXPERIMENTAL SETUP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ldNum" idx="15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03AE649-FE04-4F6F-9CED-4610907B3150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&lt;number&gt;</a:t>
            </a:fld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37" name="Picture 2" descr=""/>
          <p:cNvPicPr/>
          <p:nvPr/>
        </p:nvPicPr>
        <p:blipFill>
          <a:blip r:embed="rId1"/>
          <a:stretch/>
        </p:blipFill>
        <p:spPr>
          <a:xfrm>
            <a:off x="511200" y="1131480"/>
            <a:ext cx="4300920" cy="3744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8" name="Picture 2" descr=""/>
          <p:cNvPicPr/>
          <p:nvPr/>
        </p:nvPicPr>
        <p:blipFill>
          <a:blip r:embed="rId2"/>
          <a:stretch/>
        </p:blipFill>
        <p:spPr>
          <a:xfrm>
            <a:off x="4860000" y="1131480"/>
            <a:ext cx="4208040" cy="3744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16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25C20E3-0570-4318-A358-3EEFE2E90CF5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&lt;number&gt;</a:t>
            </a:fld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40" name="Picture 2" descr=""/>
          <p:cNvPicPr/>
          <p:nvPr/>
        </p:nvPicPr>
        <p:blipFill>
          <a:blip r:embed="rId1"/>
          <a:stretch/>
        </p:blipFill>
        <p:spPr>
          <a:xfrm>
            <a:off x="-27720" y="771480"/>
            <a:ext cx="4743360" cy="383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1" name="Picture 3" descr=""/>
          <p:cNvPicPr/>
          <p:nvPr/>
        </p:nvPicPr>
        <p:blipFill>
          <a:blip r:embed="rId2"/>
          <a:stretch/>
        </p:blipFill>
        <p:spPr>
          <a:xfrm>
            <a:off x="3467160" y="771480"/>
            <a:ext cx="5654160" cy="3763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/>
          </p:nvPr>
        </p:nvSpPr>
        <p:spPr>
          <a:xfrm>
            <a:off x="1101240" y="1311480"/>
            <a:ext cx="4827600" cy="353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93840">
              <a:lnSpc>
                <a:spcPct val="100000"/>
              </a:lnSpc>
              <a:spcBef>
                <a:spcPts val="601"/>
              </a:spcBef>
              <a:buClr>
                <a:srgbClr val="ff8700"/>
              </a:buClr>
              <a:buFont typeface="Wingdings" charset="2"/>
              <a:buChar char=""/>
            </a:pPr>
            <a:r>
              <a:rPr b="0" lang="en-IN" sz="12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 </a:t>
            </a:r>
            <a:r>
              <a:rPr b="1" lang="en-IN" sz="12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Peltier Model                                                 TEC1-12706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93840">
              <a:lnSpc>
                <a:spcPct val="100000"/>
              </a:lnSpc>
              <a:spcBef>
                <a:spcPts val="601"/>
              </a:spcBef>
              <a:buClr>
                <a:srgbClr val="ff8700"/>
              </a:buClr>
              <a:buFont typeface="Roboto"/>
              <a:buChar char="▸"/>
            </a:pPr>
            <a:r>
              <a:rPr b="0" lang="en-IN" sz="12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Operating Voltage(VDC)                                      12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93840">
              <a:lnSpc>
                <a:spcPct val="100000"/>
              </a:lnSpc>
              <a:spcBef>
                <a:spcPts val="601"/>
              </a:spcBef>
              <a:buClr>
                <a:srgbClr val="ff8700"/>
              </a:buClr>
              <a:buFont typeface="Roboto"/>
              <a:buChar char="▸"/>
            </a:pPr>
            <a:r>
              <a:rPr b="0" lang="en-IN" sz="12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Maximum Voltage(V)                                           15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93840">
              <a:lnSpc>
                <a:spcPct val="100000"/>
              </a:lnSpc>
              <a:spcBef>
                <a:spcPts val="601"/>
              </a:spcBef>
              <a:buClr>
                <a:srgbClr val="ff8700"/>
              </a:buClr>
              <a:buFont typeface="Roboto"/>
              <a:buChar char="▸"/>
            </a:pPr>
            <a:r>
              <a:rPr b="0" lang="en-IN" sz="12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Maximum Current(A)                                           6.4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93840">
              <a:lnSpc>
                <a:spcPct val="100000"/>
              </a:lnSpc>
              <a:spcBef>
                <a:spcPts val="601"/>
              </a:spcBef>
              <a:buClr>
                <a:srgbClr val="ff8700"/>
              </a:buClr>
              <a:buFont typeface="Roboto"/>
              <a:buChar char="▸"/>
            </a:pPr>
            <a:r>
              <a:rPr b="0" lang="en-IN" sz="12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Maximum Power (W)                                          114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93840">
              <a:lnSpc>
                <a:spcPct val="100000"/>
              </a:lnSpc>
              <a:spcBef>
                <a:spcPts val="601"/>
              </a:spcBef>
              <a:buClr>
                <a:srgbClr val="ff8700"/>
              </a:buClr>
              <a:buFont typeface="Roboto"/>
              <a:buChar char="▸"/>
            </a:pPr>
            <a:r>
              <a:rPr b="0" lang="en-IN" sz="12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Internal Resistance(Ω)                                       1.98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93840">
              <a:lnSpc>
                <a:spcPct val="100000"/>
              </a:lnSpc>
              <a:spcBef>
                <a:spcPts val="601"/>
              </a:spcBef>
              <a:buClr>
                <a:srgbClr val="ff8700"/>
              </a:buClr>
              <a:buFont typeface="Roboto"/>
              <a:buChar char="▸"/>
            </a:pPr>
            <a:r>
              <a:rPr b="0" lang="en-IN" sz="12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Wire Length(mm)                                                200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93840">
              <a:lnSpc>
                <a:spcPct val="100000"/>
              </a:lnSpc>
              <a:spcBef>
                <a:spcPts val="601"/>
              </a:spcBef>
              <a:buClr>
                <a:srgbClr val="ff8700"/>
              </a:buClr>
              <a:buFont typeface="Roboto"/>
              <a:buChar char="▸"/>
            </a:pPr>
            <a:r>
              <a:rPr b="0" lang="en-IN" sz="12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Length (mm)                                                        80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93840">
              <a:lnSpc>
                <a:spcPct val="100000"/>
              </a:lnSpc>
              <a:spcBef>
                <a:spcPts val="601"/>
              </a:spcBef>
              <a:buClr>
                <a:srgbClr val="ff8700"/>
              </a:buClr>
              <a:buFont typeface="Roboto"/>
              <a:buChar char="▸"/>
            </a:pPr>
            <a:r>
              <a:rPr b="0" lang="en-IN" sz="12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Width (mm)                                                          80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93840">
              <a:lnSpc>
                <a:spcPct val="100000"/>
              </a:lnSpc>
              <a:spcBef>
                <a:spcPts val="601"/>
              </a:spcBef>
              <a:buClr>
                <a:srgbClr val="ff8700"/>
              </a:buClr>
              <a:buFont typeface="Roboto"/>
              <a:buChar char="▸"/>
            </a:pPr>
            <a:r>
              <a:rPr b="0" lang="en-IN" sz="12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Height (mm)                                                       280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93840">
              <a:lnSpc>
                <a:spcPct val="100000"/>
              </a:lnSpc>
              <a:spcBef>
                <a:spcPts val="601"/>
              </a:spcBef>
              <a:buClr>
                <a:srgbClr val="ff8700"/>
              </a:buClr>
              <a:buFont typeface="Roboto"/>
              <a:buChar char="▸"/>
            </a:pPr>
            <a:r>
              <a:rPr b="0" lang="en-IN" sz="12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Weight(gm)                                                         30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93840">
              <a:lnSpc>
                <a:spcPct val="100000"/>
              </a:lnSpc>
              <a:spcBef>
                <a:spcPts val="601"/>
              </a:spcBef>
              <a:buClr>
                <a:srgbClr val="ff8700"/>
              </a:buClr>
              <a:buFont typeface="Roboto"/>
              <a:buChar char="▸"/>
            </a:pPr>
            <a:r>
              <a:rPr b="0" lang="en-IN" sz="12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Shipment Weight                                            1.05 kg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title"/>
          </p:nvPr>
        </p:nvSpPr>
        <p:spPr>
          <a:xfrm>
            <a:off x="1101240" y="272880"/>
            <a:ext cx="7574040" cy="74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Dosis"/>
                <a:ea typeface="Dosis"/>
              </a:rPr>
              <a:t>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17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1E527AA-FBB7-4166-BFDD-2114DF257974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&lt;number&gt;</a:t>
            </a:fld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45" name="Picture 6" descr="peltier 1-500x500.jpg"/>
          <p:cNvPicPr/>
          <p:nvPr/>
        </p:nvPicPr>
        <p:blipFill>
          <a:blip r:embed="rId1"/>
          <a:stretch/>
        </p:blipFill>
        <p:spPr>
          <a:xfrm>
            <a:off x="5643720" y="1643040"/>
            <a:ext cx="3142800" cy="3142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6" name="Rectangle 7"/>
          <p:cNvSpPr/>
          <p:nvPr/>
        </p:nvSpPr>
        <p:spPr>
          <a:xfrm>
            <a:off x="1259640" y="411480"/>
            <a:ext cx="290952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 Black"/>
                <a:ea typeface="Arial"/>
              </a:rPr>
              <a:t>SPECIFICATONS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ldNum" idx="18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C6633F8-5544-4FF2-9A65-0A3884EC1B34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&lt;number&gt;</a:t>
            </a:fld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48" name="Picture 2" descr="C:\Users\Administrator\Desktop\e200.png"/>
          <p:cNvPicPr/>
          <p:nvPr/>
        </p:nvPicPr>
        <p:blipFill>
          <a:blip r:embed="rId1"/>
          <a:stretch/>
        </p:blipFill>
        <p:spPr>
          <a:xfrm>
            <a:off x="1978920" y="-3960"/>
            <a:ext cx="5168160" cy="4930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 Black"/>
                <a:ea typeface="Dosis"/>
              </a:rPr>
              <a:t>MATHEMATICAL FORMULATION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39640" y="3795840"/>
            <a:ext cx="8500680" cy="1213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just">
              <a:lnSpc>
                <a:spcPct val="100000"/>
              </a:lnSpc>
              <a:spcBef>
                <a:spcPts val="601"/>
              </a:spcBef>
              <a:buNone/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99"/>
              </a:spcBef>
              <a:buNone/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buClr>
                <a:srgbClr val="ff8700"/>
              </a:buClr>
              <a:buFont typeface="Wingdings" charset="2"/>
              <a:buChar char="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Roboto"/>
              </a:rPr>
              <a:t>COP or Coefficient of Performance for Peltier Modules is :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601"/>
              </a:spcBef>
              <a:buNone/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601"/>
              </a:spcBef>
              <a:buNone/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99"/>
              </a:spcBef>
              <a:buNone/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9"/>
              </a:spcBef>
              <a:buClr>
                <a:srgbClr val="ff8700"/>
              </a:buClr>
              <a:buFont typeface="Wingdings" charset="2"/>
              <a:buChar char="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Roboto"/>
              </a:rPr>
              <a:t>Minimal total heat is dissipated by the heat sink.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(Q</a:t>
            </a:r>
            <a:r>
              <a:rPr b="0" lang="en-US" sz="3200" strike="noStrike" u="none" baseline="-25000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h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 = Q</a:t>
            </a:r>
            <a:r>
              <a:rPr b="0" lang="en-US" sz="3200" strike="noStrike" u="none" baseline="-25000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C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 + P</a:t>
            </a:r>
            <a:r>
              <a:rPr b="0" lang="en-US" sz="3200" strike="noStrike" u="none" baseline="-25000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el)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sldNum" idx="19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B7470EC-CC2B-445A-ABBC-6C628C8E68D6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&lt;number&gt;</a:t>
            </a:fld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2" name="Rectangle 6"/>
          <p:cNvSpPr/>
          <p:nvPr/>
        </p:nvSpPr>
        <p:spPr>
          <a:xfrm>
            <a:off x="285840" y="2344680"/>
            <a:ext cx="857232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endParaRPr b="0" lang="en-IN" sz="2000" strike="noStrike" u="none">
              <a:solidFill>
                <a:srgbClr val="000000"/>
              </a:solidFill>
              <a:effectLst/>
              <a:uFillTx/>
              <a:latin typeface="Times New Roman"/>
              <a:ea typeface="Arial"/>
            </a:endParaRPr>
          </a:p>
        </p:txBody>
      </p:sp>
      <p:sp>
        <p:nvSpPr>
          <p:cNvPr id="153" name="Rectangle 1"/>
          <p:cNvSpPr/>
          <p:nvPr/>
        </p:nvSpPr>
        <p:spPr>
          <a:xfrm>
            <a:off x="3172680" y="2252160"/>
            <a:ext cx="2798280" cy="5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COP = Q</a:t>
            </a:r>
            <a:r>
              <a:rPr b="0" lang="en-US" sz="3200" strike="noStrike" u="none" baseline="-25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C</a:t>
            </a: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 / P</a:t>
            </a:r>
            <a:r>
              <a:rPr b="0" lang="en-US" sz="3200" strike="noStrike" u="none" baseline="-25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Dosis"/>
                <a:ea typeface="Dosis"/>
              </a:rPr>
              <a:t>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ldNum" idx="20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BE4602B-5683-4D51-8B1A-1E3AA423F6B9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&lt;number&gt;</a:t>
            </a:fld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6" name="object 3"/>
          <p:cNvSpPr/>
          <p:nvPr/>
        </p:nvSpPr>
        <p:spPr>
          <a:xfrm>
            <a:off x="912240" y="1000080"/>
            <a:ext cx="4142880" cy="392868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57" name="object 3"/>
          <p:cNvSpPr/>
          <p:nvPr/>
        </p:nvSpPr>
        <p:spPr>
          <a:xfrm>
            <a:off x="5004000" y="987120"/>
            <a:ext cx="4285800" cy="392868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Dosis"/>
                <a:ea typeface="Dosis"/>
              </a:rPr>
              <a:t>CHARTS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ldNum" idx="21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FBD701F-CFEA-4F3C-A237-487EE19E59D3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&lt;number&gt;</a:t>
            </a:fld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60" name="Picture 2" descr=""/>
          <p:cNvPicPr/>
          <p:nvPr/>
        </p:nvPicPr>
        <p:blipFill>
          <a:blip r:embed="rId1"/>
          <a:stretch/>
        </p:blipFill>
        <p:spPr>
          <a:xfrm>
            <a:off x="23400" y="1347480"/>
            <a:ext cx="5003640" cy="3568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1" name="Picture 3" descr=""/>
          <p:cNvPicPr/>
          <p:nvPr/>
        </p:nvPicPr>
        <p:blipFill>
          <a:blip r:embed="rId2"/>
          <a:stretch/>
        </p:blipFill>
        <p:spPr>
          <a:xfrm>
            <a:off x="4422960" y="1347480"/>
            <a:ext cx="4710960" cy="3475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2" name="Picture 4" descr=""/>
          <p:cNvPicPr/>
          <p:nvPr/>
        </p:nvPicPr>
        <p:blipFill>
          <a:blip r:embed="rId3"/>
          <a:stretch/>
        </p:blipFill>
        <p:spPr>
          <a:xfrm>
            <a:off x="1475640" y="1347480"/>
            <a:ext cx="2304000" cy="288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Num" idx="22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7B9D60B-291F-4036-AC2B-2858C43F2731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&lt;number&gt;</a:t>
            </a:fld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4" name="Rectangle 3"/>
          <p:cNvSpPr/>
          <p:nvPr/>
        </p:nvSpPr>
        <p:spPr>
          <a:xfrm>
            <a:off x="1115640" y="987480"/>
            <a:ext cx="8028000" cy="378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Thermal resistance is calculated by: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 R</a:t>
            </a:r>
            <a:r>
              <a:rPr b="0" lang="en-US" sz="2000" strike="noStrike" u="none" baseline="-25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thHS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 = </a:t>
            </a:r>
            <a:r>
              <a:rPr b="0" lang="el-GR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Δ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T</a:t>
            </a:r>
            <a:r>
              <a:rPr b="0" lang="en-US" sz="2000" strike="noStrike" u="none" baseline="-25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HS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 / Q</a:t>
            </a:r>
            <a:r>
              <a:rPr b="0" lang="en-US" sz="2000" strike="noStrike" u="none" baseline="-25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h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 [K/W]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Where:</a:t>
            </a:r>
            <a:br>
              <a:rPr sz="2000"/>
            </a:br>
            <a:r>
              <a:rPr b="0" lang="el-GR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Δ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T</a:t>
            </a:r>
            <a:r>
              <a:rPr b="0" lang="en-US" sz="2000" strike="noStrike" u="none" baseline="-25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HS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 = Temperature difference between the heat sink and the ambient air temperature [K]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2000"/>
            </a:b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Q</a:t>
            </a:r>
            <a:r>
              <a:rPr b="0" lang="en-US" sz="2000" strike="noStrike" u="none" baseline="-25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h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 = Total heat load (object + Peltier element loss) [W]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To estimate </a:t>
            </a:r>
            <a:r>
              <a:rPr b="0" lang="el-GR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Δ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T</a:t>
            </a:r>
            <a:r>
              <a:rPr b="0" lang="en-US" sz="2000" strike="noStrike" u="none" baseline="-25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HS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 we have to consider the maximum possible ambient temperature.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Dosis"/>
                <a:ea typeface="Dosis"/>
              </a:rPr>
              <a:t>MODELS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ldNum" idx="23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BB1E2D4-26CF-452F-8AFE-EFD05746224E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&lt;number&gt;</a:t>
            </a:fld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67" name="Picture 3" descr=""/>
          <p:cNvPicPr/>
          <p:nvPr/>
        </p:nvPicPr>
        <p:blipFill>
          <a:blip r:embed="rId1"/>
          <a:stretch/>
        </p:blipFill>
        <p:spPr>
          <a:xfrm>
            <a:off x="1115640" y="988200"/>
            <a:ext cx="1861920" cy="3511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8" name="Picture 5" descr=""/>
          <p:cNvPicPr/>
          <p:nvPr/>
        </p:nvPicPr>
        <p:blipFill>
          <a:blip r:embed="rId2"/>
          <a:stretch/>
        </p:blipFill>
        <p:spPr>
          <a:xfrm>
            <a:off x="5580000" y="988200"/>
            <a:ext cx="1690560" cy="35110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69" name="Elbow Connector 7"/>
          <p:cNvCxnSpPr/>
          <p:nvPr/>
        </p:nvCxnSpPr>
        <p:spPr>
          <a:xfrm flipH="1" rot="16200000">
            <a:off x="2977560" y="1131480"/>
            <a:ext cx="914760" cy="914760"/>
          </a:xfrm>
          <a:prstGeom prst="bentConnector3">
            <a:avLst>
              <a:gd name="adj1" fmla="val 50039"/>
            </a:avLst>
          </a:prstGeom>
          <a:ln>
            <a:solidFill>
              <a:srgbClr val="f98400"/>
            </a:solidFill>
            <a:round/>
            <a:tailEnd len="med" type="arrow" w="med"/>
          </a:ln>
        </p:spPr>
      </p:cxnSp>
      <p:sp>
        <p:nvSpPr>
          <p:cNvPr id="170" name="TextBox 8"/>
          <p:cNvSpPr/>
          <p:nvPr/>
        </p:nvSpPr>
        <p:spPr>
          <a:xfrm>
            <a:off x="3892320" y="1892160"/>
            <a:ext cx="1148400" cy="30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STANDARD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71" name="Elbow Connector 13"/>
          <p:cNvCxnSpPr/>
          <p:nvPr/>
        </p:nvCxnSpPr>
        <p:spPr>
          <a:xfrm flipH="1" rot="16200000">
            <a:off x="4665600" y="3219480"/>
            <a:ext cx="914760" cy="914760"/>
          </a:xfrm>
          <a:prstGeom prst="bentConnector3">
            <a:avLst>
              <a:gd name="adj1" fmla="val 50000"/>
            </a:avLst>
          </a:prstGeom>
          <a:ln>
            <a:solidFill>
              <a:srgbClr val="f98400"/>
            </a:solidFill>
            <a:round/>
          </a:ln>
        </p:spPr>
      </p:cxnSp>
      <p:sp>
        <p:nvSpPr>
          <p:cNvPr id="172" name="TextBox 14"/>
          <p:cNvSpPr/>
          <p:nvPr/>
        </p:nvSpPr>
        <p:spPr>
          <a:xfrm>
            <a:off x="3348000" y="3069360"/>
            <a:ext cx="1353240" cy="30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CHERRY RED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Num" idx="24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DCC22D3-1F22-4302-82C1-C999037B1A20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&lt;number&gt;</a:t>
            </a:fld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74" name="Picture 2" descr="C:\Users\Administrator\Desktop\E20\eeo.png"/>
          <p:cNvPicPr/>
          <p:nvPr/>
        </p:nvPicPr>
        <p:blipFill>
          <a:blip r:embed="rId1"/>
          <a:stretch/>
        </p:blipFill>
        <p:spPr>
          <a:xfrm>
            <a:off x="971640" y="195480"/>
            <a:ext cx="7166880" cy="47440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75" name="Straight Arrow Connector 5"/>
          <p:cNvCxnSpPr/>
          <p:nvPr/>
        </p:nvCxnSpPr>
        <p:spPr>
          <a:xfrm>
            <a:off x="6876000" y="1990080"/>
            <a:ext cx="761400" cy="360"/>
          </a:xfrm>
          <a:prstGeom prst="straightConnector1">
            <a:avLst/>
          </a:prstGeom>
          <a:ln>
            <a:solidFill>
              <a:srgbClr val="f98400"/>
            </a:solidFill>
            <a:round/>
            <a:tailEnd len="med" type="arrow" w="med"/>
          </a:ln>
        </p:spPr>
      </p:cxnSp>
      <p:sp>
        <p:nvSpPr>
          <p:cNvPr id="176" name="TextBox 7"/>
          <p:cNvSpPr/>
          <p:nvPr/>
        </p:nvSpPr>
        <p:spPr>
          <a:xfrm>
            <a:off x="7740360" y="1851840"/>
            <a:ext cx="1201320" cy="30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TEA GREEN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TextBox 8"/>
          <p:cNvSpPr/>
          <p:nvPr/>
        </p:nvSpPr>
        <p:spPr>
          <a:xfrm>
            <a:off x="4932000" y="627480"/>
            <a:ext cx="18432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cxnSp>
        <p:nvCxnSpPr>
          <p:cNvPr id="178" name="Straight Arrow Connector 12"/>
          <p:cNvCxnSpPr/>
          <p:nvPr/>
        </p:nvCxnSpPr>
        <p:spPr>
          <a:xfrm flipV="1">
            <a:off x="5266080" y="781200"/>
            <a:ext cx="484200" cy="288360"/>
          </a:xfrm>
          <a:prstGeom prst="straightConnector1">
            <a:avLst/>
          </a:prstGeom>
          <a:ln>
            <a:solidFill>
              <a:srgbClr val="f98400"/>
            </a:solidFill>
            <a:round/>
            <a:tailEnd len="med" type="arrow" w="med"/>
          </a:ln>
        </p:spPr>
      </p:cxnSp>
      <p:sp>
        <p:nvSpPr>
          <p:cNvPr id="179" name="TextBox 14"/>
          <p:cNvSpPr/>
          <p:nvPr/>
        </p:nvSpPr>
        <p:spPr>
          <a:xfrm>
            <a:off x="5749920" y="617760"/>
            <a:ext cx="1379520" cy="30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NARDO GREY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80" name="Straight Arrow Connector 17"/>
          <p:cNvCxnSpPr/>
          <p:nvPr/>
        </p:nvCxnSpPr>
        <p:spPr>
          <a:xfrm flipV="1">
            <a:off x="3440160" y="617400"/>
            <a:ext cx="535680" cy="288360"/>
          </a:xfrm>
          <a:prstGeom prst="straightConnector1">
            <a:avLst/>
          </a:prstGeom>
          <a:ln>
            <a:solidFill>
              <a:srgbClr val="f98400"/>
            </a:solidFill>
            <a:round/>
            <a:tailEnd len="med" type="arrow" w="med"/>
          </a:ln>
        </p:spPr>
      </p:cxnSp>
      <p:cxnSp>
        <p:nvCxnSpPr>
          <p:cNvPr id="181" name="Straight Arrow Connector 21"/>
          <p:cNvCxnSpPr/>
          <p:nvPr/>
        </p:nvCxnSpPr>
        <p:spPr>
          <a:xfrm flipV="1">
            <a:off x="2051640" y="539280"/>
            <a:ext cx="457560" cy="288360"/>
          </a:xfrm>
          <a:prstGeom prst="straightConnector1">
            <a:avLst/>
          </a:prstGeom>
          <a:ln>
            <a:solidFill>
              <a:srgbClr val="f98400"/>
            </a:solidFill>
            <a:round/>
            <a:tailEnd len="med" type="arrow" w="med"/>
          </a:ln>
        </p:spPr>
      </p:cxnSp>
      <p:sp>
        <p:nvSpPr>
          <p:cNvPr id="182" name="TextBox 23"/>
          <p:cNvSpPr/>
          <p:nvPr/>
        </p:nvSpPr>
        <p:spPr>
          <a:xfrm>
            <a:off x="3975480" y="463680"/>
            <a:ext cx="1353240" cy="30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CHERRY RED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" name="TextBox 24"/>
          <p:cNvSpPr/>
          <p:nvPr/>
        </p:nvSpPr>
        <p:spPr>
          <a:xfrm>
            <a:off x="2494080" y="372960"/>
            <a:ext cx="1201320" cy="30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JEDI BLACK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101240" y="272880"/>
            <a:ext cx="7574040" cy="74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 Black"/>
                <a:ea typeface="Dosis"/>
              </a:rPr>
              <a:t>CONTENTS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571320" y="1285920"/>
            <a:ext cx="7857720" cy="357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93840">
              <a:lnSpc>
                <a:spcPct val="100000"/>
              </a:lnSpc>
              <a:spcBef>
                <a:spcPts val="601"/>
              </a:spcBef>
              <a:buClr>
                <a:srgbClr val="ff8700"/>
              </a:buClr>
              <a:buFont typeface="Roboto"/>
              <a:buChar char="▸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INTRODUCTION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93840">
              <a:lnSpc>
                <a:spcPct val="100000"/>
              </a:lnSpc>
              <a:spcBef>
                <a:spcPts val="601"/>
              </a:spcBef>
              <a:buClr>
                <a:srgbClr val="ff8700"/>
              </a:buClr>
              <a:buFont typeface="Roboto"/>
              <a:buChar char="▸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LITERATURE REVIEW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93840">
              <a:lnSpc>
                <a:spcPct val="100000"/>
              </a:lnSpc>
              <a:spcBef>
                <a:spcPts val="601"/>
              </a:spcBef>
              <a:buClr>
                <a:srgbClr val="ff8700"/>
              </a:buClr>
              <a:buFont typeface="Roboto"/>
              <a:buChar char="▸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PRODUCT DESIGN &amp; SPECIFICATION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93840">
              <a:lnSpc>
                <a:spcPct val="100000"/>
              </a:lnSpc>
              <a:spcBef>
                <a:spcPts val="601"/>
              </a:spcBef>
              <a:buClr>
                <a:srgbClr val="ff8700"/>
              </a:buClr>
              <a:buFont typeface="Roboto"/>
              <a:buChar char="▸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MATHEMATICAL FORMULATION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93840">
              <a:lnSpc>
                <a:spcPct val="100000"/>
              </a:lnSpc>
              <a:spcBef>
                <a:spcPts val="601"/>
              </a:spcBef>
              <a:buClr>
                <a:srgbClr val="ff8700"/>
              </a:buClr>
              <a:buFont typeface="Roboto"/>
              <a:buChar char="▸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ADVANTAGES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93840">
              <a:lnSpc>
                <a:spcPct val="100000"/>
              </a:lnSpc>
              <a:spcBef>
                <a:spcPts val="601"/>
              </a:spcBef>
              <a:buClr>
                <a:srgbClr val="ff8700"/>
              </a:buClr>
              <a:buFont typeface="Roboto"/>
              <a:buChar char="▸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DISADVANTAGES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93840">
              <a:lnSpc>
                <a:spcPct val="100000"/>
              </a:lnSpc>
              <a:spcBef>
                <a:spcPts val="601"/>
              </a:spcBef>
              <a:buClr>
                <a:srgbClr val="ff8700"/>
              </a:buClr>
              <a:buFont typeface="Roboto"/>
              <a:buChar char="▸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APPLICATION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93840">
              <a:lnSpc>
                <a:spcPct val="100000"/>
              </a:lnSpc>
              <a:spcBef>
                <a:spcPts val="601"/>
              </a:spcBef>
              <a:buClr>
                <a:srgbClr val="ff8700"/>
              </a:buClr>
              <a:buFont typeface="Roboto"/>
              <a:buChar char="▸"/>
            </a:pPr>
            <a:r>
              <a:rPr b="0" lang="en-US" sz="2000" strike="noStrike" u="none" cap="all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References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sldNum" idx="8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9B10E9A-85F7-4169-BAB1-67CDAB0F361C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&lt;number&gt;</a:t>
            </a:fld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Num" idx="25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502E2B5-5410-47DF-B5F7-74D0D969CA47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&lt;number&gt;</a:t>
            </a:fld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85" name="Picture 2" descr="C:\Users\Administrator\Desktop\final E2O.png"/>
          <p:cNvPicPr/>
          <p:nvPr/>
        </p:nvPicPr>
        <p:blipFill>
          <a:blip r:embed="rId1"/>
          <a:stretch/>
        </p:blipFill>
        <p:spPr>
          <a:xfrm>
            <a:off x="611640" y="0"/>
            <a:ext cx="8208720" cy="516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6" name="TextBox 2"/>
          <p:cNvSpPr/>
          <p:nvPr/>
        </p:nvSpPr>
        <p:spPr>
          <a:xfrm>
            <a:off x="4163400" y="4848480"/>
            <a:ext cx="1501560" cy="30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1400" strike="noStrike" u="none">
                <a:solidFill>
                  <a:schemeClr val="accent1"/>
                </a:solidFill>
                <a:effectLst/>
                <a:uFillTx/>
                <a:latin typeface="Aharoni"/>
                <a:ea typeface="Arial"/>
              </a:rPr>
              <a:t>FINAL RENDER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Dosis"/>
                <a:ea typeface="Dosis"/>
              </a:rPr>
              <a:t>COST ANALYSIS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sldNum" idx="26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4794FA1-C1E7-48A4-994B-787BAA66302A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&lt;number&gt;</a:t>
            </a:fld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graphicFrame>
        <p:nvGraphicFramePr>
          <p:cNvPr id="189" name="Table 3"/>
          <p:cNvGraphicFramePr/>
          <p:nvPr/>
        </p:nvGraphicFramePr>
        <p:xfrm>
          <a:off x="1331640" y="1347480"/>
          <a:ext cx="6552360" cy="2952000"/>
        </p:xfrm>
        <a:graphic>
          <a:graphicData uri="http://schemas.openxmlformats.org/drawingml/2006/table">
            <a:tbl>
              <a:tblPr/>
              <a:tblGrid>
                <a:gridCol w="478800"/>
                <a:gridCol w="4117680"/>
                <a:gridCol w="1956240"/>
              </a:tblGrid>
              <a:tr h="2426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IN" sz="12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SN.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en-IN" sz="12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NAME OF MATERIAL/EQUIPMENT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en-IN" sz="12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COST (INR)</a:t>
                      </a:r>
                      <a:endParaRPr b="0" lang="en-US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4416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I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1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I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TEC-12706 (Peltier), 60W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marL="68760"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I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400 -/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516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I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2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I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Heat Sink (Fan Incorporated)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I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350 -/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7900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I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3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I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IOT Unit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I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750 -/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472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I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4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I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Equipment Housing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marL="68760"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I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850 -/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480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I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5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I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Li-ion Rechargeable Battery Pack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marL="68760"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I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600-/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3120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I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6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I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Aluminium Flask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marL="68760"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I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250 -/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768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I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7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I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Thermal paste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marL="68760"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I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100-/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4776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I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8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I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TEC Controller unit (with thermostat)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marL="68760"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I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500 -/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9456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I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9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I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TOTAL Estimated cost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en-IN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    3800 -/(approx.)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lt1"/>
                </a:solidFill>
                <a:effectLst/>
                <a:uFillTx/>
                <a:latin typeface="Dosis"/>
                <a:ea typeface="Dosis"/>
              </a:rPr>
              <a:t>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sldNum" idx="27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EACEAA6-54B6-42AE-A222-16D6EDCD2E59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&lt;number&gt;</a:t>
            </a:fld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2" name="Rectangle 6"/>
          <p:cNvSpPr/>
          <p:nvPr/>
        </p:nvSpPr>
        <p:spPr>
          <a:xfrm>
            <a:off x="1143000" y="285840"/>
            <a:ext cx="248040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 Black"/>
                <a:ea typeface="Arial"/>
              </a:rPr>
              <a:t>ADVANTAGES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Rectangle 8"/>
          <p:cNvSpPr/>
          <p:nvPr/>
        </p:nvSpPr>
        <p:spPr>
          <a:xfrm>
            <a:off x="357120" y="1214280"/>
            <a:ext cx="8357760" cy="286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28600" indent="-228600" algn="just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Font typeface="Symbol"/>
              <a:buChar char=""/>
              <a:tabLst>
                <a:tab algn="l" pos="2300040"/>
              </a:tabLst>
            </a:pP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Internal 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heat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generation 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and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manipulation achieves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  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desired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results without 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using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bulky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refrigeration  system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and high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power 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consuming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induction</a:t>
            </a:r>
            <a:r>
              <a:rPr b="0" lang="en-IN" sz="2000" spc="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 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coils.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just">
              <a:lnSpc>
                <a:spcPct val="100000"/>
              </a:lnSpc>
              <a:spcBef>
                <a:spcPts val="904"/>
              </a:spcBef>
              <a:buClr>
                <a:srgbClr val="000000"/>
              </a:buClr>
              <a:buFont typeface="Symbol"/>
              <a:buChar char=""/>
              <a:tabLst>
                <a:tab algn="l" pos="2300040"/>
              </a:tabLst>
            </a:pPr>
            <a:r>
              <a:rPr b="0" lang="en-IN" sz="2000" spc="-14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App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controlled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IOT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infrastructure 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enables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to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monitor  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and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control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over various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settings </a:t>
            </a:r>
            <a:r>
              <a:rPr b="0" lang="en-IN" sz="2000" spc="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of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</a:t>
            </a:r>
            <a:r>
              <a:rPr b="0" lang="en-IN" sz="2000" spc="-4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product.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just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Symbol"/>
              <a:buChar char=""/>
              <a:tabLst>
                <a:tab algn="l" pos="2300040"/>
              </a:tabLst>
            </a:pP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Provides preferred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food/drug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temperature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to the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user </a:t>
            </a:r>
            <a:r>
              <a:rPr b="0" lang="en-IN" sz="2000" spc="-14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at 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anytime and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anywhere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unlike </a:t>
            </a:r>
            <a:r>
              <a:rPr b="0" lang="en-IN" sz="2000" spc="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conventional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storage 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which relies </a:t>
            </a:r>
            <a:r>
              <a:rPr b="0" lang="en-IN" sz="2000" spc="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on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thermal</a:t>
            </a:r>
            <a:r>
              <a:rPr b="0" lang="en-IN" sz="2000" spc="-45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 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insulation.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just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Symbol"/>
              <a:buChar char=""/>
              <a:tabLst>
                <a:tab algn="l" pos="2238480"/>
              </a:tabLst>
            </a:pP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Accessibility and portability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enables </a:t>
            </a:r>
            <a:r>
              <a:rPr b="0" lang="en-IN" sz="2000" spc="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to 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carry </a:t>
            </a:r>
            <a:r>
              <a:rPr b="0" lang="en-IN" sz="2000" spc="-2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it 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anywhere </a:t>
            </a:r>
            <a:r>
              <a:rPr b="0" lang="en-IN" sz="2000" spc="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on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</a:t>
            </a:r>
            <a:r>
              <a:rPr b="0" lang="en-IN" sz="2000" spc="-14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go.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" sz="2400" strike="noStrike" u="none">
                <a:solidFill>
                  <a:schemeClr val="lt1"/>
                </a:solidFill>
                <a:effectLst/>
                <a:uFillTx/>
                <a:latin typeface="Arial Black"/>
                <a:ea typeface="Dosis"/>
              </a:rPr>
              <a:t> 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 Black"/>
                <a:ea typeface="Dosis"/>
              </a:rPr>
              <a:t>DISADVANTAGES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ldNum" idx="28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0EFC1E9-7505-4102-B588-64BC02020303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&lt;number&gt;</a:t>
            </a:fld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6" name="Rectangle 4"/>
          <p:cNvSpPr/>
          <p:nvPr/>
        </p:nvSpPr>
        <p:spPr>
          <a:xfrm>
            <a:off x="251640" y="1384200"/>
            <a:ext cx="8715240" cy="16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69800" indent="-229320">
              <a:lnSpc>
                <a:spcPts val="1389"/>
              </a:lnSpc>
              <a:spcBef>
                <a:spcPts val="1001"/>
              </a:spcBef>
              <a:buClr>
                <a:srgbClr val="000000"/>
              </a:buClr>
              <a:buFont typeface="Symbol"/>
              <a:buChar char=""/>
              <a:tabLst>
                <a:tab algn="l" pos="469800"/>
                <a:tab algn="l" pos="470520"/>
              </a:tabLst>
            </a:pP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Using Peltier module limits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 </a:t>
            </a:r>
            <a:r>
              <a:rPr b="0" lang="en-IN" sz="2000" spc="-14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size </a:t>
            </a:r>
            <a:r>
              <a:rPr b="0" lang="en-IN" sz="2000" spc="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of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product 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and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as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</a:t>
            </a:r>
            <a:r>
              <a:rPr b="0" lang="en-IN" sz="2000" spc="-14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 size 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increases so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40840">
              <a:lnSpc>
                <a:spcPts val="1389"/>
              </a:lnSpc>
              <a:spcBef>
                <a:spcPts val="1001"/>
              </a:spcBef>
              <a:tabLst>
                <a:tab algn="l" pos="469800"/>
                <a:tab algn="l" pos="470520"/>
              </a:tabLst>
            </a:pP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   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 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inefficiencies </a:t>
            </a:r>
            <a:r>
              <a:rPr b="0" lang="en-IN" sz="2000" spc="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of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 module.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69800" indent="-229320" algn="just">
              <a:lnSpc>
                <a:spcPts val="1389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69800" indent="-229320" algn="just">
              <a:lnSpc>
                <a:spcPts val="1389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69800" indent="-229320" algn="just">
              <a:lnSpc>
                <a:spcPct val="100000"/>
              </a:lnSpc>
              <a:spcBef>
                <a:spcPts val="780"/>
              </a:spcBef>
              <a:buClr>
                <a:srgbClr val="000000"/>
              </a:buClr>
              <a:buFont typeface="Symbol"/>
              <a:buChar char=""/>
              <a:tabLst>
                <a:tab algn="l" pos="469800"/>
                <a:tab algn="l" pos="470520"/>
              </a:tabLst>
            </a:pP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temperature maintained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by the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product only varies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from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10°C 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To</a:t>
            </a:r>
            <a:r>
              <a:rPr b="0" lang="en-IN" sz="2000" spc="99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 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80°C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ldNum" idx="29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63E987C-AD70-4F07-A687-81F51589D73F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&lt;number&gt;</a:t>
            </a:fld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8" name="Rectangle 5"/>
          <p:cNvSpPr/>
          <p:nvPr/>
        </p:nvSpPr>
        <p:spPr>
          <a:xfrm>
            <a:off x="1071360" y="142920"/>
            <a:ext cx="24796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 Black"/>
                <a:ea typeface="Arial"/>
              </a:rPr>
              <a:t>APPLICATION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Rectangle 6"/>
          <p:cNvSpPr/>
          <p:nvPr/>
        </p:nvSpPr>
        <p:spPr>
          <a:xfrm>
            <a:off x="500040" y="1000080"/>
            <a:ext cx="8429400" cy="29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75040" indent="-228600" algn="just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Wingdings" charset="2"/>
              <a:buChar char=""/>
              <a:tabLst>
                <a:tab algn="l" pos="641520"/>
              </a:tabLst>
            </a:pP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This product 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will monopolise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and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dominate the 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market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due to 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its distinctive 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technology to 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acquire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temperature modulation </a:t>
            </a:r>
            <a:r>
              <a:rPr b="0" lang="en-IN" sz="2000" spc="-14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in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storage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container(Tiffin, Bottles,  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Electric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Tiffin using induction</a:t>
            </a:r>
            <a:r>
              <a:rPr b="0" lang="en-IN" sz="2000" spc="34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 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coils)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839"/>
              </a:spcBef>
              <a:tabLst>
                <a:tab algn="l" pos="64152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75040" indent="-229320" algn="just">
              <a:lnSpc>
                <a:spcPct val="100000"/>
              </a:lnSpc>
              <a:spcBef>
                <a:spcPts val="819"/>
              </a:spcBef>
              <a:buClr>
                <a:srgbClr val="000000"/>
              </a:buClr>
              <a:buFont typeface="Wingdings" charset="2"/>
              <a:buChar char=""/>
              <a:tabLst>
                <a:tab algn="l" pos="640800"/>
                <a:tab algn="l" pos="641520"/>
              </a:tabLst>
            </a:pP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modern alternative 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for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 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portable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food/drug storage</a:t>
            </a:r>
            <a:r>
              <a:rPr b="0" lang="en-IN" sz="2000" spc="9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 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utensils.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40800" indent="-229320" algn="just">
              <a:lnSpc>
                <a:spcPct val="100000"/>
              </a:lnSpc>
              <a:spcBef>
                <a:spcPts val="819"/>
              </a:spcBef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75040" indent="-228600" algn="just">
              <a:lnSpc>
                <a:spcPct val="100000"/>
              </a:lnSpc>
              <a:spcBef>
                <a:spcPts val="904"/>
              </a:spcBef>
              <a:buClr>
                <a:srgbClr val="000000"/>
              </a:buClr>
              <a:buFont typeface="Wingdings" charset="2"/>
              <a:buChar char=""/>
              <a:tabLst>
                <a:tab algn="l" pos="641520"/>
              </a:tabLst>
            </a:pP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internal 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heat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generation 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and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manipulation enables </a:t>
            </a:r>
            <a:r>
              <a:rPr b="0" lang="en-IN" sz="2000" spc="-2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it 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use any time 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without  much </a:t>
            </a:r>
            <a:r>
              <a:rPr b="0" lang="en-IN" sz="20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heat </a:t>
            </a:r>
            <a:r>
              <a:rPr b="0" lang="en-IN" sz="2000" spc="-14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loss </a:t>
            </a:r>
            <a:r>
              <a:rPr b="0" lang="en-IN" sz="2000" spc="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to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 e</a:t>
            </a:r>
            <a:r>
              <a:rPr b="0" lang="en-IN" sz="20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nvironment.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ldNum" idx="30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A6635C0-DDBA-4938-8EBF-338A4CC8B985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&lt;number&gt;</a:t>
            </a:fld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1" name="Rectangle 8"/>
          <p:cNvSpPr/>
          <p:nvPr/>
        </p:nvSpPr>
        <p:spPr>
          <a:xfrm>
            <a:off x="1214280" y="142920"/>
            <a:ext cx="244980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trike="noStrike" u="none" cap="all">
                <a:solidFill>
                  <a:srgbClr val="000000"/>
                </a:solidFill>
                <a:effectLst/>
                <a:uFillTx/>
                <a:latin typeface="Arial Black"/>
                <a:ea typeface="Arial"/>
              </a:rPr>
              <a:t>References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Rectangle 9"/>
          <p:cNvSpPr/>
          <p:nvPr/>
        </p:nvSpPr>
        <p:spPr>
          <a:xfrm>
            <a:off x="642960" y="928800"/>
            <a:ext cx="8286480" cy="33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12600" indent="-216000" algn="just">
              <a:lnSpc>
                <a:spcPts val="1400"/>
              </a:lnSpc>
              <a:buClr>
                <a:srgbClr val="000000"/>
              </a:buClr>
              <a:buFont typeface="Wingdings" charset="2"/>
              <a:buChar char=""/>
              <a:tabLst>
                <a:tab algn="l" pos="183600"/>
              </a:tabLst>
            </a:pPr>
            <a:r>
              <a:rPr b="0" lang="en-IN" sz="14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Kaseb </a:t>
            </a: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S.,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El-hairy G</a:t>
            </a:r>
            <a:r>
              <a:rPr b="0" i="1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, Electronics </a:t>
            </a:r>
            <a:r>
              <a:rPr b="0" i="1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Cooling</a:t>
            </a: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,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Mechanical </a:t>
            </a: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Power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Engineering </a:t>
            </a: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Department, 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Faculty </a:t>
            </a:r>
            <a:r>
              <a:rPr b="0" lang="en-IN" sz="1400" spc="2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of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Engineering, </a:t>
            </a:r>
            <a:r>
              <a:rPr b="0" lang="en-IN" sz="14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Cairo University,</a:t>
            </a:r>
            <a:r>
              <a:rPr b="0" lang="en-IN" sz="1400" spc="2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 </a:t>
            </a: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Egypt.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"/>
              </a:spcBef>
              <a:tabLst>
                <a:tab algn="l" pos="18360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600" indent="-216000" algn="just">
              <a:lnSpc>
                <a:spcPts val="1389"/>
              </a:lnSpc>
              <a:buClr>
                <a:srgbClr val="000000"/>
              </a:buClr>
              <a:buFont typeface="Wingdings" charset="2"/>
              <a:buChar char=""/>
              <a:tabLst>
                <a:tab algn="l" pos="189360"/>
              </a:tabLst>
            </a:pP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H. </a:t>
            </a:r>
            <a:r>
              <a:rPr b="0" lang="en-IN" sz="14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Julian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Goldsmid, Bismuth Telluride and </a:t>
            </a:r>
            <a:r>
              <a:rPr b="0" lang="en-IN" sz="1400" spc="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Its </a:t>
            </a:r>
            <a:r>
              <a:rPr b="0" lang="en-IN" sz="14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Alloys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as Materials </a:t>
            </a:r>
            <a:r>
              <a:rPr b="0" lang="en-IN" sz="14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for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Thermoelectric  Generation, Materials </a:t>
            </a: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2014, 7,</a:t>
            </a:r>
            <a:r>
              <a:rPr b="0" lang="en-IN" sz="1400" spc="4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 </a:t>
            </a: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2577-2592.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6"/>
              </a:spcBef>
              <a:tabLst>
                <a:tab algn="l" pos="18936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600" indent="-216000" algn="just">
              <a:lnSpc>
                <a:spcPts val="1389"/>
              </a:lnSpc>
              <a:buClr>
                <a:srgbClr val="000000"/>
              </a:buClr>
              <a:buFont typeface="Wingdings" charset="2"/>
              <a:buChar char=""/>
              <a:tabLst>
                <a:tab algn="l" pos="177120"/>
              </a:tabLst>
            </a:pP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S. </a:t>
            </a:r>
            <a:r>
              <a:rPr b="0" lang="en-IN" sz="14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Riffat, S.A. Omer,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Xiaoli </a:t>
            </a:r>
            <a:r>
              <a:rPr b="0" lang="en-IN" sz="14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Ma,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 novel thermoelectric refrigeration </a:t>
            </a: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system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employing  </a:t>
            </a:r>
            <a:r>
              <a:rPr b="0" lang="en-IN" sz="14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heat pipes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and </a:t>
            </a: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phase change, Renewable </a:t>
            </a: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Energy 23 (2001)</a:t>
            </a:r>
            <a:r>
              <a:rPr b="0" lang="en-IN" sz="1400" spc="9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 </a:t>
            </a:r>
            <a:r>
              <a:rPr b="0" lang="en-IN" sz="1400" spc="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313–323.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6"/>
              </a:spcBef>
              <a:tabLst>
                <a:tab algn="l" pos="17712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600" indent="-216000" algn="just">
              <a:lnSpc>
                <a:spcPts val="1389"/>
              </a:lnSpc>
              <a:buClr>
                <a:srgbClr val="000000"/>
              </a:buClr>
              <a:buFont typeface="Wingdings" charset="2"/>
              <a:buChar char=""/>
              <a:tabLst>
                <a:tab algn="l" pos="173880"/>
              </a:tabLst>
            </a:pP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R. </a:t>
            </a:r>
            <a:r>
              <a:rPr b="0" lang="en-IN" sz="1400" spc="-14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Chain,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Y. </a:t>
            </a:r>
            <a:r>
              <a:rPr b="0" lang="en-IN" sz="14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Chen,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“Performances </a:t>
            </a:r>
            <a:r>
              <a:rPr b="0" lang="en-IN" sz="1400" spc="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of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thermoelectric cooler integrated </a:t>
            </a:r>
            <a:r>
              <a:rPr b="0" lang="en-IN" sz="14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with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micro channel  </a:t>
            </a:r>
            <a:r>
              <a:rPr b="0" lang="en-IN" sz="14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heat sinks”,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International </a:t>
            </a: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Journal </a:t>
            </a:r>
            <a:r>
              <a:rPr b="0" lang="en-IN" sz="1400" spc="2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of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Refrigeration </a:t>
            </a: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28 (2005)</a:t>
            </a:r>
            <a:r>
              <a:rPr b="0" lang="en-IN" sz="1400" spc="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 </a:t>
            </a: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828–839.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17388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600" indent="-216000" algn="just">
              <a:lnSpc>
                <a:spcPts val="1420"/>
              </a:lnSpc>
              <a:spcBef>
                <a:spcPts val="6"/>
              </a:spcBef>
              <a:buClr>
                <a:srgbClr val="000000"/>
              </a:buClr>
              <a:buFont typeface="Wingdings" charset="2"/>
              <a:buChar char=""/>
              <a:tabLst>
                <a:tab algn="l" pos="198720"/>
              </a:tabLst>
            </a:pPr>
            <a:r>
              <a:rPr b="0" lang="en-IN" sz="1400" spc="-14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S.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Riffat, </a:t>
            </a:r>
            <a:r>
              <a:rPr b="0" lang="en-IN" sz="1400" spc="-2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X. ma,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Improving </a:t>
            </a: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 </a:t>
            </a:r>
            <a:r>
              <a:rPr b="0" lang="en-IN" sz="14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coefficient </a:t>
            </a: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of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performance </a:t>
            </a:r>
            <a:r>
              <a:rPr b="0" lang="en-IN" sz="1400" spc="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of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thermoelectric </a:t>
            </a:r>
            <a:r>
              <a:rPr b="0" lang="en-IN" sz="14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cooling  systems,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international journal </a:t>
            </a:r>
            <a:r>
              <a:rPr b="0" lang="en-IN" sz="1400" spc="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of </a:t>
            </a: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energy research Int. </a:t>
            </a:r>
            <a:r>
              <a:rPr b="0" lang="en-IN" sz="14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J. </a:t>
            </a: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Energy </a:t>
            </a:r>
            <a:r>
              <a:rPr b="0" lang="en-IN" sz="14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Res. </a:t>
            </a: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2004;</a:t>
            </a:r>
            <a:r>
              <a:rPr b="0" lang="en-IN" sz="1400" spc="-5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 </a:t>
            </a:r>
            <a:r>
              <a:rPr b="0" lang="en-IN" sz="1400" spc="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28:753–768.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0"/>
              </a:spcBef>
              <a:tabLst>
                <a:tab algn="l" pos="19872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600" indent="-216000" algn="just">
              <a:lnSpc>
                <a:spcPts val="1420"/>
              </a:lnSpc>
              <a:buClr>
                <a:srgbClr val="000000"/>
              </a:buClr>
              <a:buFont typeface="Wingdings" charset="2"/>
              <a:buChar char=""/>
              <a:tabLst>
                <a:tab algn="l" pos="226080"/>
              </a:tabLst>
            </a:pPr>
            <a:r>
              <a:rPr b="0" lang="en-IN" sz="14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J. </a:t>
            </a:r>
            <a:r>
              <a:rPr b="0" lang="en-IN" sz="1400" spc="-14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Vian,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D. </a:t>
            </a:r>
            <a:r>
              <a:rPr b="0" lang="en-IN" sz="14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Astrain, “Development </a:t>
            </a:r>
            <a:r>
              <a:rPr b="0" lang="en-IN" sz="1400" spc="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of </a:t>
            </a: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heat </a:t>
            </a:r>
            <a:r>
              <a:rPr b="0" lang="en-IN" sz="14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exchanger for </a:t>
            </a: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 </a:t>
            </a:r>
            <a:r>
              <a:rPr b="0" lang="en-IN" sz="14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cold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side </a:t>
            </a:r>
            <a:r>
              <a:rPr b="0" lang="en-IN" sz="1400" spc="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of </a:t>
            </a: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 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thermoelectric </a:t>
            </a:r>
            <a:r>
              <a:rPr b="0" lang="en-IN" sz="14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module”, </a:t>
            </a:r>
            <a:r>
              <a:rPr b="0" lang="en-IN" sz="14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Applied Thermal Engineering </a:t>
            </a: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28 (2008)</a:t>
            </a:r>
            <a:r>
              <a:rPr b="0" lang="en-IN" sz="1400" spc="9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 </a:t>
            </a: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1514–1521.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ldNum" idx="31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6EE5663-3BE3-47BE-B61C-EFDD570F6ABD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&lt;number&gt;</a:t>
            </a:fld>
            <a:endParaRPr b="0" lang="en-US" sz="13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title"/>
          </p:nvPr>
        </p:nvSpPr>
        <p:spPr>
          <a:xfrm>
            <a:off x="1033200" y="1583280"/>
            <a:ext cx="6672240" cy="115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trike="noStrike" u="none">
                <a:solidFill>
                  <a:schemeClr val="accent1"/>
                </a:solidFill>
                <a:effectLst/>
                <a:uFillTx/>
                <a:latin typeface="Dosis"/>
                <a:ea typeface="Dosis"/>
              </a:rPr>
              <a:t>THANKS!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subTitle"/>
          </p:nvPr>
        </p:nvSpPr>
        <p:spPr>
          <a:xfrm>
            <a:off x="1033200" y="2630520"/>
            <a:ext cx="7184520" cy="130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1" lang="en" sz="24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Any questions?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85880" y="714240"/>
            <a:ext cx="8072280" cy="4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IN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Dosis"/>
              </a:rPr>
              <a:t> </a:t>
            </a:r>
            <a:r>
              <a:rPr b="1" lang="en-IN" sz="18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Dosis"/>
              </a:rPr>
              <a:t>E2O </a:t>
            </a:r>
            <a:r>
              <a:rPr b="0" lang="en-IN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Dosis"/>
              </a:rPr>
              <a:t>: A </a:t>
            </a:r>
            <a:r>
              <a:rPr b="1" lang="en-IN" sz="1800" spc="-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Dosis"/>
              </a:rPr>
              <a:t>Smart </a:t>
            </a:r>
            <a:r>
              <a:rPr b="1" lang="en-IN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Dosis"/>
              </a:rPr>
              <a:t>&amp; </a:t>
            </a:r>
            <a:r>
              <a:rPr b="1" lang="en-IN" sz="1800" spc="-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Dosis"/>
              </a:rPr>
              <a:t>Portable </a:t>
            </a:r>
            <a:r>
              <a:rPr b="1" lang="en-IN" sz="18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Dosis"/>
              </a:rPr>
              <a:t>Thermoelectric Heating/Cooling Derived  Foodware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1000080" y="1214280"/>
            <a:ext cx="7857720" cy="371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85840" indent="-285840" algn="ctr">
              <a:lnSpc>
                <a:spcPct val="100000"/>
              </a:lnSpc>
              <a:spcBef>
                <a:spcPts val="601"/>
              </a:spcBef>
              <a:buClr>
                <a:srgbClr val="ff8700"/>
              </a:buClr>
              <a:buFont typeface="Wingdings" charset="2"/>
              <a:buChar char=""/>
            </a:pPr>
            <a:r>
              <a:rPr b="0" lang="en-IN" sz="1600" spc="-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World demand for </a:t>
            </a:r>
            <a:r>
              <a:rPr b="0" lang="en-IN" sz="1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food </a:t>
            </a:r>
            <a:r>
              <a:rPr b="0" lang="en-IN" sz="1600" spc="-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containers </a:t>
            </a:r>
            <a:r>
              <a:rPr b="0" lang="en-IN" sz="1600" spc="-14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is </a:t>
            </a:r>
            <a:r>
              <a:rPr b="0" lang="en-IN" sz="1600" spc="-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forecast </a:t>
            </a:r>
            <a:r>
              <a:rPr b="0" lang="en-IN" sz="1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to </a:t>
            </a:r>
            <a:r>
              <a:rPr b="0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rise </a:t>
            </a:r>
            <a:r>
              <a:rPr b="1" lang="en-IN" sz="1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4.5 </a:t>
            </a:r>
            <a:r>
              <a:rPr b="0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percent </a:t>
            </a:r>
            <a:r>
              <a:rPr b="0" lang="en-IN" sz="1600" spc="-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annually </a:t>
            </a:r>
            <a:r>
              <a:rPr b="0" lang="en-IN" sz="1600" spc="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to </a:t>
            </a:r>
            <a:r>
              <a:rPr b="1" lang="en-IN" sz="1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$139 </a:t>
            </a:r>
            <a:r>
              <a:rPr b="1" lang="en-IN" sz="1600" spc="-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billion </a:t>
            </a:r>
            <a:r>
              <a:rPr b="0" lang="en-IN" sz="1600" spc="-14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in  </a:t>
            </a:r>
            <a:r>
              <a:rPr b="1" lang="en-IN" sz="1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2017</a:t>
            </a:r>
            <a:r>
              <a:rPr b="0" lang="en-IN" sz="1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. </a:t>
            </a:r>
            <a:r>
              <a:rPr b="0" lang="en-IN" sz="1600" spc="-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While </a:t>
            </a:r>
            <a:r>
              <a:rPr b="0" lang="en-IN" sz="1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the </a:t>
            </a:r>
            <a:r>
              <a:rPr b="0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US remains </a:t>
            </a:r>
            <a:r>
              <a:rPr b="0" lang="en-IN" sz="1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by </a:t>
            </a:r>
            <a:r>
              <a:rPr b="0" lang="en-IN" sz="1600" spc="-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far </a:t>
            </a:r>
            <a:r>
              <a:rPr b="0" lang="en-IN" sz="1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the </a:t>
            </a:r>
            <a:r>
              <a:rPr b="0" lang="en-IN" sz="1600" spc="-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world’s largest </a:t>
            </a:r>
            <a:r>
              <a:rPr b="0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user </a:t>
            </a:r>
            <a:r>
              <a:rPr b="0" lang="en-IN" sz="1600" spc="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of </a:t>
            </a:r>
            <a:r>
              <a:rPr b="0" lang="en-IN" sz="1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food </a:t>
            </a:r>
            <a:r>
              <a:rPr b="0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containers, </a:t>
            </a:r>
            <a:r>
              <a:rPr b="0" lang="en-IN" sz="1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the </a:t>
            </a:r>
            <a:r>
              <a:rPr b="0" lang="en-IN" sz="1600" spc="-14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most  </a:t>
            </a:r>
            <a:r>
              <a:rPr b="0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significant growth </a:t>
            </a:r>
            <a:r>
              <a:rPr b="0" lang="en-IN" sz="1600" spc="-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will </a:t>
            </a:r>
            <a:r>
              <a:rPr b="0" lang="en-IN" sz="1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occur </a:t>
            </a:r>
            <a:r>
              <a:rPr b="0" lang="en-IN" sz="1600" spc="-14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in </a:t>
            </a:r>
            <a:r>
              <a:rPr b="1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India and</a:t>
            </a:r>
            <a:r>
              <a:rPr b="1" lang="en-IN" sz="1600" spc="85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 </a:t>
            </a:r>
            <a:r>
              <a:rPr b="1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China</a:t>
            </a:r>
            <a:r>
              <a:rPr b="0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algn="ctr">
              <a:lnSpc>
                <a:spcPct val="100000"/>
              </a:lnSpc>
              <a:spcBef>
                <a:spcPts val="601"/>
              </a:spcBef>
              <a:buNone/>
            </a:pP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85840" indent="-285840" algn="ctr">
              <a:lnSpc>
                <a:spcPct val="100000"/>
              </a:lnSpc>
              <a:spcBef>
                <a:spcPts val="601"/>
              </a:spcBef>
              <a:buClr>
                <a:srgbClr val="ff8700"/>
              </a:buClr>
              <a:buFont typeface="Wingdings" charset="2"/>
              <a:buChar char=""/>
            </a:pPr>
            <a:r>
              <a:rPr b="0" lang="en-IN" sz="1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 </a:t>
            </a:r>
            <a:r>
              <a:rPr b="0" lang="en-IN" sz="1600" spc="-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We’ve </a:t>
            </a:r>
            <a:r>
              <a:rPr b="0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come </a:t>
            </a:r>
            <a:r>
              <a:rPr b="0" lang="en-IN" sz="1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across the </a:t>
            </a:r>
            <a:r>
              <a:rPr b="0" lang="en-IN" sz="1600" spc="-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idea </a:t>
            </a:r>
            <a:r>
              <a:rPr b="0" lang="en-IN" sz="1600" spc="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of </a:t>
            </a:r>
            <a:r>
              <a:rPr b="0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building </a:t>
            </a:r>
            <a:r>
              <a:rPr b="0" lang="en-IN" sz="1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a </a:t>
            </a:r>
            <a:r>
              <a:rPr b="0" lang="en-IN" sz="1600" spc="-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small, lightweight and </a:t>
            </a:r>
            <a:r>
              <a:rPr b="0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portable product </a:t>
            </a:r>
            <a:r>
              <a:rPr b="0" lang="en-IN" sz="1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offering  real </a:t>
            </a:r>
            <a:r>
              <a:rPr b="0" lang="en-IN" sz="1600" spc="-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time </a:t>
            </a:r>
            <a:r>
              <a:rPr b="0" lang="en-IN" sz="1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food </a:t>
            </a:r>
            <a:r>
              <a:rPr b="0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temperature modulation </a:t>
            </a:r>
            <a:r>
              <a:rPr b="0" lang="en-IN" sz="1600" spc="-14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just </a:t>
            </a:r>
            <a:r>
              <a:rPr b="0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before consumption </a:t>
            </a:r>
            <a:r>
              <a:rPr b="0" lang="en-IN" sz="1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which </a:t>
            </a:r>
            <a:r>
              <a:rPr b="0" lang="en-IN" sz="1600" spc="-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also helps </a:t>
            </a:r>
            <a:r>
              <a:rPr b="0" lang="en-IN" sz="1600" spc="-14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in  </a:t>
            </a:r>
            <a:r>
              <a:rPr b="0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decreasing heat </a:t>
            </a:r>
            <a:r>
              <a:rPr b="0" lang="en-IN" sz="1600" spc="-14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losses </a:t>
            </a:r>
            <a:r>
              <a:rPr b="0" lang="en-IN" sz="1600" spc="2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of </a:t>
            </a:r>
            <a:r>
              <a:rPr b="0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hot </a:t>
            </a:r>
            <a:r>
              <a:rPr b="0" lang="en-IN" sz="1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food </a:t>
            </a:r>
            <a:r>
              <a:rPr b="0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after </a:t>
            </a:r>
            <a:r>
              <a:rPr b="0" lang="en-IN" sz="1600" spc="-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cooking </a:t>
            </a:r>
            <a:r>
              <a:rPr b="0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and prevents </a:t>
            </a:r>
            <a:r>
              <a:rPr b="0" lang="en-IN" sz="1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food</a:t>
            </a:r>
            <a:r>
              <a:rPr b="0" lang="en-IN" sz="1600" spc="105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 </a:t>
            </a:r>
            <a:r>
              <a:rPr b="0" lang="en-IN" sz="1600" spc="-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spoilage.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algn="ctr">
              <a:lnSpc>
                <a:spcPct val="100000"/>
              </a:lnSpc>
              <a:spcBef>
                <a:spcPts val="601"/>
              </a:spcBef>
              <a:buNone/>
            </a:pP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85840" indent="-285840" algn="ctr">
              <a:lnSpc>
                <a:spcPct val="100000"/>
              </a:lnSpc>
              <a:spcBef>
                <a:spcPts val="601"/>
              </a:spcBef>
              <a:buClr>
                <a:srgbClr val="ff8700"/>
              </a:buClr>
              <a:buFont typeface="Wingdings" charset="2"/>
              <a:buChar char=""/>
            </a:pPr>
            <a:r>
              <a:rPr b="0" lang="en-IN" sz="1600" spc="-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India's First </a:t>
            </a:r>
            <a:r>
              <a:rPr b="0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Smart Temperature-Adjustable Foodware. There </a:t>
            </a:r>
            <a:r>
              <a:rPr b="0" lang="en-IN" sz="1600" spc="-14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have </a:t>
            </a:r>
            <a:r>
              <a:rPr b="0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been </a:t>
            </a:r>
            <a:r>
              <a:rPr b="0" lang="en-IN" sz="1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a </a:t>
            </a:r>
            <a:r>
              <a:rPr b="0" lang="en-IN" sz="1600" spc="-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lot </a:t>
            </a:r>
            <a:r>
              <a:rPr b="0" lang="en-IN" sz="1600" spc="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of  </a:t>
            </a:r>
            <a:r>
              <a:rPr b="0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advancements </a:t>
            </a:r>
            <a:r>
              <a:rPr b="0" lang="en-IN" sz="1600" spc="-14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made </a:t>
            </a:r>
            <a:r>
              <a:rPr b="0" lang="en-IN" sz="1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to </a:t>
            </a:r>
            <a:r>
              <a:rPr b="0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cups over </a:t>
            </a:r>
            <a:r>
              <a:rPr b="0" lang="en-IN" sz="1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the </a:t>
            </a:r>
            <a:r>
              <a:rPr b="0" lang="en-IN" sz="1600" spc="-14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years, </a:t>
            </a:r>
            <a:r>
              <a:rPr b="0" lang="en-IN" sz="1600" spc="-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but </a:t>
            </a:r>
            <a:r>
              <a:rPr b="0" lang="en-IN" sz="1600" spc="-14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no </a:t>
            </a:r>
            <a:r>
              <a:rPr b="0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one's </a:t>
            </a:r>
            <a:r>
              <a:rPr b="0" lang="en-IN" sz="1600" spc="-14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made </a:t>
            </a:r>
            <a:r>
              <a:rPr b="0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anything </a:t>
            </a:r>
            <a:r>
              <a:rPr b="0" lang="en-IN" sz="1600" spc="-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for </a:t>
            </a:r>
            <a:r>
              <a:rPr b="0" lang="en-IN" sz="1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the </a:t>
            </a:r>
            <a:r>
              <a:rPr b="0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"modern  man," until </a:t>
            </a:r>
            <a:r>
              <a:rPr b="0" lang="en-IN" sz="1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the </a:t>
            </a:r>
            <a:r>
              <a:rPr b="1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E2O </a:t>
            </a:r>
            <a:r>
              <a:rPr b="0" lang="en-IN" sz="1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: </a:t>
            </a:r>
            <a:r>
              <a:rPr b="1" lang="en-IN" sz="1600" spc="-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Smart </a:t>
            </a:r>
            <a:r>
              <a:rPr b="1" lang="en-IN" sz="1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&amp; </a:t>
            </a:r>
            <a:r>
              <a:rPr b="1" lang="en-IN" sz="1600" spc="-11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Portable </a:t>
            </a:r>
            <a:r>
              <a:rPr b="1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Thermoelectric Heating/Cooling Derived  Foodware</a:t>
            </a:r>
            <a:r>
              <a:rPr b="0" lang="en-IN" sz="1600" spc="-6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Roboto"/>
              </a:rPr>
              <a:t>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601"/>
              </a:spcBef>
              <a:buNone/>
            </a:pP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601"/>
              </a:spcBef>
              <a:buNone/>
            </a:pP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sldNum" idx="9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7610761-4B95-43B5-B503-DF982556F5B1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&lt;number&gt;</a:t>
            </a:fld>
            <a:endParaRPr b="0" lang="en-US" sz="13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9" name="Rectangle 5"/>
          <p:cNvSpPr/>
          <p:nvPr/>
        </p:nvSpPr>
        <p:spPr>
          <a:xfrm>
            <a:off x="1214280" y="142920"/>
            <a:ext cx="289440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IN" sz="2400" spc="-6" strike="noStrike" u="none">
                <a:solidFill>
                  <a:schemeClr val="lt1"/>
                </a:solidFill>
                <a:effectLst/>
                <a:uFillTx/>
                <a:latin typeface="Arial Black"/>
                <a:ea typeface="Arial"/>
              </a:rPr>
              <a:t>INTRODUCTION</a:t>
            </a:r>
            <a:r>
              <a:rPr b="1" lang="en-IN" sz="2400" spc="-6" strike="noStrike" u="none">
                <a:solidFill>
                  <a:schemeClr val="lt1"/>
                </a:solidFill>
                <a:effectLst/>
                <a:uFillTx/>
                <a:latin typeface="Aharoni"/>
                <a:ea typeface="Arial"/>
              </a:rPr>
              <a:t> 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ldNum" idx="10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-US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4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01" name="Picture 2" descr="C:\Users\Administrator\Desktop\E20\col 4.png"/>
          <p:cNvPicPr/>
          <p:nvPr/>
        </p:nvPicPr>
        <p:blipFill>
          <a:blip r:embed="rId1"/>
          <a:stretch/>
        </p:blipFill>
        <p:spPr>
          <a:xfrm>
            <a:off x="5234760" y="1030320"/>
            <a:ext cx="3908880" cy="2376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Rectangle 4"/>
          <p:cNvSpPr/>
          <p:nvPr/>
        </p:nvSpPr>
        <p:spPr>
          <a:xfrm>
            <a:off x="323640" y="438120"/>
            <a:ext cx="4934160" cy="374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1600" spc="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You </a:t>
            </a:r>
            <a:r>
              <a:rPr b="0" lang="en-IN" sz="16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can </a:t>
            </a:r>
            <a:r>
              <a:rPr b="0" lang="en-IN" sz="1600" spc="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take </a:t>
            </a:r>
            <a:r>
              <a:rPr b="0" lang="en-IN" sz="16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 E2O </a:t>
            </a:r>
            <a:r>
              <a:rPr b="0" lang="en-IN" sz="1600" spc="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with </a:t>
            </a:r>
            <a:r>
              <a:rPr b="0" lang="en-IN" sz="16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you </a:t>
            </a:r>
            <a:r>
              <a:rPr b="0" lang="en-IN" sz="16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absolutely anywhere </a:t>
            </a:r>
            <a:r>
              <a:rPr b="0" lang="en-IN" sz="16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you </a:t>
            </a:r>
            <a:r>
              <a:rPr b="0" lang="en-IN" sz="1600" spc="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go either i</a:t>
            </a:r>
            <a:r>
              <a:rPr b="0" lang="en-IN" sz="16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ts Office, </a:t>
            </a:r>
            <a:r>
              <a:rPr b="0" lang="en-IN" sz="1600" spc="-14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gym, </a:t>
            </a:r>
            <a:r>
              <a:rPr b="0" lang="en-IN" sz="16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college </a:t>
            </a:r>
            <a:r>
              <a:rPr b="0" lang="en-IN" sz="1600" spc="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or </a:t>
            </a:r>
            <a:r>
              <a:rPr b="0" lang="en-IN" sz="16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park! </a:t>
            </a:r>
            <a:r>
              <a:rPr b="0" lang="en-IN" sz="16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With </a:t>
            </a:r>
            <a:r>
              <a:rPr b="0" lang="en-IN" sz="16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 </a:t>
            </a:r>
            <a:r>
              <a:rPr b="0" lang="en-IN" sz="16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smart Foodware, </a:t>
            </a:r>
            <a:r>
              <a:rPr b="0" lang="en-IN" sz="16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your cold </a:t>
            </a:r>
            <a:r>
              <a:rPr b="0" lang="en-IN" sz="16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beverages </a:t>
            </a:r>
            <a:r>
              <a:rPr b="0" lang="en-IN" sz="16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can </a:t>
            </a:r>
            <a:r>
              <a:rPr b="0" lang="en-IN" sz="1600" spc="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stay </a:t>
            </a:r>
            <a:r>
              <a:rPr b="0" lang="en-IN" sz="16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cold, and  you </a:t>
            </a:r>
            <a:r>
              <a:rPr b="0" lang="en-IN" sz="16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can </a:t>
            </a:r>
            <a:r>
              <a:rPr b="0" lang="en-IN" sz="16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heat </a:t>
            </a:r>
            <a:r>
              <a:rPr b="0" lang="en-IN" sz="16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up </a:t>
            </a:r>
            <a:r>
              <a:rPr b="0" lang="en-IN" sz="16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your </a:t>
            </a:r>
            <a:r>
              <a:rPr b="0" lang="en-IN" sz="16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warm beverages </a:t>
            </a:r>
            <a:r>
              <a:rPr b="0" lang="en-IN" sz="1600" spc="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on </a:t>
            </a:r>
            <a:r>
              <a:rPr b="0" lang="en-IN" sz="16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 </a:t>
            </a:r>
            <a:r>
              <a:rPr b="0" lang="en-IN" sz="16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go. 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1600" spc="-14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 </a:t>
            </a:r>
            <a:r>
              <a:rPr b="0" lang="en-IN" sz="16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smart foodware </a:t>
            </a:r>
            <a:r>
              <a:rPr b="0" lang="en-IN" sz="16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itself </a:t>
            </a:r>
            <a:r>
              <a:rPr b="0" lang="en-IN" sz="16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can </a:t>
            </a:r>
            <a:r>
              <a:rPr b="0" lang="en-IN" sz="1600" spc="-14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be </a:t>
            </a:r>
            <a:r>
              <a:rPr b="0" lang="en-IN" sz="16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charged,  </a:t>
            </a:r>
            <a:r>
              <a:rPr b="0" lang="en-IN" sz="16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using </a:t>
            </a:r>
            <a:r>
              <a:rPr b="0" lang="en-IN" sz="16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 </a:t>
            </a:r>
            <a:r>
              <a:rPr b="0" lang="en-IN" sz="16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C-type USB, </a:t>
            </a:r>
            <a:r>
              <a:rPr b="0" lang="en-IN" sz="1600" spc="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or </a:t>
            </a:r>
            <a:r>
              <a:rPr b="0" lang="en-IN" sz="1600" spc="-14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using </a:t>
            </a:r>
            <a:r>
              <a:rPr b="0" lang="en-IN" sz="1600" spc="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an </a:t>
            </a:r>
            <a:r>
              <a:rPr b="0" lang="en-IN" sz="1600" spc="-2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Wireless charging port</a:t>
            </a:r>
            <a:r>
              <a:rPr b="0" lang="en-IN" sz="16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 </a:t>
            </a:r>
            <a:r>
              <a:rPr b="0" lang="en-IN" sz="16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for fast </a:t>
            </a:r>
            <a:r>
              <a:rPr b="0" lang="en-IN" sz="16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charge. </a:t>
            </a:r>
            <a:r>
              <a:rPr b="0" lang="en-IN" sz="16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 </a:t>
            </a:r>
            <a:r>
              <a:rPr b="0" lang="en-IN" sz="16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cup </a:t>
            </a:r>
            <a:r>
              <a:rPr b="0" lang="en-IN" sz="1600" spc="-14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is </a:t>
            </a:r>
            <a:r>
              <a:rPr b="0" lang="en-IN" sz="16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controlled by a </a:t>
            </a:r>
            <a:r>
              <a:rPr b="0" lang="en-IN" sz="16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mobile </a:t>
            </a:r>
            <a:r>
              <a:rPr b="0" lang="en-IN" sz="1600" spc="-14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App, And provide functionalities like </a:t>
            </a:r>
            <a:r>
              <a:rPr b="0" lang="en-IN" sz="16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cool </a:t>
            </a:r>
            <a:r>
              <a:rPr b="0" lang="en-IN" sz="16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down </a:t>
            </a:r>
            <a:r>
              <a:rPr b="0" lang="en-IN" sz="16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and </a:t>
            </a:r>
            <a:r>
              <a:rPr b="0" lang="en-IN" sz="16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heating of </a:t>
            </a:r>
            <a:r>
              <a:rPr b="0" lang="en-IN" sz="16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your </a:t>
            </a:r>
            <a:r>
              <a:rPr b="0" lang="en-IN" sz="16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beverage </a:t>
            </a:r>
            <a:r>
              <a:rPr b="0" lang="en-IN" sz="1600" spc="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on </a:t>
            </a:r>
            <a:r>
              <a:rPr b="0" lang="en-IN" sz="16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 go, It also </a:t>
            </a:r>
            <a:r>
              <a:rPr b="0" lang="en-IN" sz="16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sends notifications </a:t>
            </a:r>
            <a:r>
              <a:rPr b="1" lang="en-IN" sz="16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 </a:t>
            </a:r>
            <a:r>
              <a:rPr b="0" lang="en-IN" sz="16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as  </a:t>
            </a:r>
            <a:r>
              <a:rPr b="0" lang="en-IN" sz="16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soon </a:t>
            </a:r>
            <a:r>
              <a:rPr b="0" lang="en-IN" sz="16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as </a:t>
            </a:r>
            <a:r>
              <a:rPr b="0" lang="en-IN" sz="16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your drink </a:t>
            </a:r>
            <a:r>
              <a:rPr b="0" lang="en-IN" sz="1600" spc="-14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is </a:t>
            </a:r>
            <a:r>
              <a:rPr b="0" lang="en-IN" sz="16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ready</a:t>
            </a:r>
            <a:r>
              <a:rPr b="0" lang="en-IN" sz="16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16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Provides best </a:t>
            </a:r>
            <a:r>
              <a:rPr b="0" lang="en-IN" sz="16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suitable fluid </a:t>
            </a:r>
            <a:r>
              <a:rPr b="0" lang="en-IN" sz="16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temperature </a:t>
            </a:r>
            <a:r>
              <a:rPr b="0" lang="en-IN" sz="16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according </a:t>
            </a:r>
            <a:r>
              <a:rPr b="0" lang="en-IN" sz="1600" spc="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to </a:t>
            </a:r>
            <a:r>
              <a:rPr b="0" lang="en-IN" sz="16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the </a:t>
            </a:r>
            <a:r>
              <a:rPr b="0" lang="en-IN" sz="16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surroundings </a:t>
            </a:r>
            <a:r>
              <a:rPr b="0" lang="en-IN" sz="1600" spc="-1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for shear </a:t>
            </a:r>
            <a:r>
              <a:rPr b="0" lang="en-IN" sz="16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human</a:t>
            </a:r>
            <a:r>
              <a:rPr b="0" lang="en-IN" sz="1600" spc="181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 </a:t>
            </a:r>
            <a:r>
              <a:rPr b="0" lang="en-IN" sz="1600" spc="-6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Arial"/>
              </a:rPr>
              <a:t>comfort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2"/>
          <p:cNvSpPr/>
          <p:nvPr/>
        </p:nvSpPr>
        <p:spPr>
          <a:xfrm>
            <a:off x="2143080" y="142920"/>
            <a:ext cx="685764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 Black"/>
                <a:ea typeface="Arial"/>
              </a:rPr>
              <a:t>LITERATURE REVIEW On Technology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Rectangle 3"/>
          <p:cNvSpPr/>
          <p:nvPr/>
        </p:nvSpPr>
        <p:spPr>
          <a:xfrm>
            <a:off x="571320" y="1000080"/>
            <a:ext cx="8214840" cy="36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12600" indent="-216000" algn="just">
              <a:lnSpc>
                <a:spcPts val="1420"/>
              </a:lnSpc>
              <a:spcBef>
                <a:spcPts val="785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-IN" sz="1800" spc="-11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The </a:t>
            </a:r>
            <a:r>
              <a:rPr b="0" lang="en-IN" sz="1800" spc="-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theories </a:t>
            </a:r>
            <a:r>
              <a:rPr b="0" lang="en-IN" sz="1800" spc="-11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behind </a:t>
            </a:r>
            <a:r>
              <a:rPr b="0" lang="en-IN" sz="1800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the </a:t>
            </a:r>
            <a:r>
              <a:rPr b="0" lang="en-IN" sz="1800" spc="-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operation </a:t>
            </a:r>
            <a:r>
              <a:rPr b="0" lang="en-IN" sz="1800" spc="11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of </a:t>
            </a:r>
            <a:r>
              <a:rPr b="0" lang="en-IN" sz="1800" spc="-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thermoelectric cooling </a:t>
            </a:r>
            <a:r>
              <a:rPr b="0" lang="en-IN" sz="1800" spc="-14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first </a:t>
            </a:r>
            <a:r>
              <a:rPr b="0" lang="en-IN" sz="1800" spc="-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appeared </a:t>
            </a:r>
            <a:r>
              <a:rPr b="0" lang="en-IN" sz="1800" spc="-14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in </a:t>
            </a:r>
            <a:r>
              <a:rPr b="0" lang="en-IN" sz="1800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the </a:t>
            </a:r>
            <a:r>
              <a:rPr b="0" lang="en-IN" sz="1800" spc="-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early  1800s.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600" algn="just">
              <a:lnSpc>
                <a:spcPts val="1420"/>
              </a:lnSpc>
              <a:spcBef>
                <a:spcPts val="785"/>
              </a:spcBef>
            </a:pPr>
            <a:r>
              <a:rPr b="0" lang="en-IN" sz="1800" spc="-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600" indent="-216000" algn="just">
              <a:lnSpc>
                <a:spcPts val="1420"/>
              </a:lnSpc>
              <a:spcBef>
                <a:spcPts val="785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-IN" sz="1800" spc="-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Jean </a:t>
            </a:r>
            <a:r>
              <a:rPr b="0" lang="en-IN" sz="1800" spc="-11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Peltier discovered </a:t>
            </a:r>
            <a:r>
              <a:rPr b="0" lang="en-IN" sz="1800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a </a:t>
            </a:r>
            <a:r>
              <a:rPr b="0" lang="en-IN" sz="1800" spc="-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heating/cooling </a:t>
            </a:r>
            <a:r>
              <a:rPr b="0" lang="en-IN" sz="1800" spc="-11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effect </a:t>
            </a:r>
            <a:r>
              <a:rPr b="0" lang="en-IN" sz="1800" spc="-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when </a:t>
            </a:r>
            <a:r>
              <a:rPr b="0" lang="en-IN" sz="1800" spc="-11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passing </a:t>
            </a:r>
            <a:r>
              <a:rPr b="0" lang="en-IN" sz="1800" spc="-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electric current </a:t>
            </a:r>
            <a:r>
              <a:rPr b="0" lang="en-IN" sz="1800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through the  </a:t>
            </a:r>
            <a:r>
              <a:rPr b="0" lang="en-IN" sz="1800" spc="-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junction </a:t>
            </a:r>
            <a:r>
              <a:rPr b="0" lang="en-IN" sz="1800" spc="11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of </a:t>
            </a:r>
            <a:r>
              <a:rPr b="0" lang="en-IN" sz="1800" spc="-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two</a:t>
            </a:r>
            <a:r>
              <a:rPr b="0" lang="en-IN" sz="1800" spc="-2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 </a:t>
            </a:r>
            <a:r>
              <a:rPr b="0" lang="en-IN" sz="1800" spc="-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conductors.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600" algn="just">
              <a:lnSpc>
                <a:spcPts val="1420"/>
              </a:lnSpc>
              <a:spcBef>
                <a:spcPts val="785"/>
              </a:spcBef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600" algn="just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600" indent="-216000" algn="just">
              <a:lnSpc>
                <a:spcPts val="1389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1800" spc="-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Alessandro </a:t>
            </a:r>
            <a:r>
              <a:rPr b="0" lang="en-IN" sz="1800" spc="-11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Volta and Thomas Seebeck found </a:t>
            </a:r>
            <a:r>
              <a:rPr b="0" lang="en-IN" sz="1800" spc="-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that </a:t>
            </a:r>
            <a:r>
              <a:rPr b="0" lang="en-IN" sz="1800" spc="-11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holding </a:t>
            </a:r>
            <a:r>
              <a:rPr b="0" lang="en-IN" sz="1800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the </a:t>
            </a:r>
            <a:r>
              <a:rPr b="0" lang="en-IN" sz="1800" spc="-11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junctions </a:t>
            </a:r>
            <a:r>
              <a:rPr b="0" lang="en-IN" sz="1800" spc="11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of </a:t>
            </a:r>
            <a:r>
              <a:rPr b="0" lang="en-IN" sz="1800" spc="-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two </a:t>
            </a:r>
            <a:r>
              <a:rPr b="0" lang="en-IN" sz="1800" spc="-11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dissimilar  </a:t>
            </a:r>
            <a:r>
              <a:rPr b="0" lang="en-IN" sz="1800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conductors </a:t>
            </a:r>
            <a:r>
              <a:rPr b="0" lang="en-IN" sz="1800" spc="-14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at </a:t>
            </a:r>
            <a:r>
              <a:rPr b="0" lang="en-IN" sz="1800" spc="-11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different </a:t>
            </a:r>
            <a:r>
              <a:rPr b="0" lang="en-IN" sz="1800" spc="-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temperatures </a:t>
            </a:r>
            <a:r>
              <a:rPr b="0" lang="en-IN" sz="1800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creates </a:t>
            </a:r>
            <a:r>
              <a:rPr b="0" lang="en-IN" sz="1800" spc="-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an electromotive force </a:t>
            </a:r>
            <a:r>
              <a:rPr b="0" lang="en-IN" sz="1800" spc="11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or</a:t>
            </a:r>
            <a:r>
              <a:rPr b="0" lang="en-IN" sz="1800" spc="65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 </a:t>
            </a:r>
            <a:r>
              <a:rPr b="0" lang="en-IN" sz="1800" spc="-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voltage.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6"/>
              </a:spcBef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600" indent="-216000" algn="just">
              <a:lnSpc>
                <a:spcPts val="1389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1800" spc="-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William </a:t>
            </a:r>
            <a:r>
              <a:rPr b="0" lang="en-IN" sz="1800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Thomson (Lord </a:t>
            </a:r>
            <a:r>
              <a:rPr b="0" lang="en-IN" sz="1800" spc="-14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Kelvin) </a:t>
            </a:r>
            <a:r>
              <a:rPr b="0" lang="en-IN" sz="1800" spc="-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showed that over </a:t>
            </a:r>
            <a:r>
              <a:rPr b="0" lang="en-IN" sz="1800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a </a:t>
            </a:r>
            <a:r>
              <a:rPr b="0" lang="en-IN" sz="1800" spc="-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temperature gradient, </a:t>
            </a:r>
            <a:r>
              <a:rPr b="0" lang="en-IN" sz="1800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a </a:t>
            </a:r>
            <a:r>
              <a:rPr b="0" lang="en-IN" sz="1800" spc="-11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single  </a:t>
            </a:r>
            <a:r>
              <a:rPr b="0" lang="en-IN" sz="1800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conductor </a:t>
            </a:r>
            <a:r>
              <a:rPr b="0" lang="en-IN" sz="1800" spc="-11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with </a:t>
            </a:r>
            <a:r>
              <a:rPr b="0" lang="en-IN" sz="1800" spc="-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current flowing </a:t>
            </a:r>
            <a:r>
              <a:rPr b="0" lang="en-IN" sz="1800" spc="-14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in </a:t>
            </a:r>
            <a:r>
              <a:rPr b="0" lang="en-IN" sz="1800" spc="-2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it </a:t>
            </a:r>
            <a:r>
              <a:rPr b="0" lang="en-IN" sz="1800" spc="-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has reversible </a:t>
            </a:r>
            <a:r>
              <a:rPr b="0" lang="en-IN" sz="1800" spc="-11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heating </a:t>
            </a:r>
            <a:r>
              <a:rPr b="0" lang="en-IN" sz="1800" spc="-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and</a:t>
            </a:r>
            <a:r>
              <a:rPr b="0" lang="en-IN" sz="1800" spc="19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 </a:t>
            </a:r>
            <a:r>
              <a:rPr b="0" lang="en-IN" sz="1800" spc="-6" strike="noStrike" u="none">
                <a:solidFill>
                  <a:srgbClr val="090909"/>
                </a:solidFill>
                <a:effectLst/>
                <a:uFillTx/>
                <a:latin typeface="Times New Roman"/>
                <a:ea typeface="Arial"/>
              </a:rPr>
              <a:t>cooling.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600" algn="just">
              <a:lnSpc>
                <a:spcPts val="1389"/>
              </a:lnSpc>
            </a:pP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600" algn="just">
              <a:lnSpc>
                <a:spcPts val="1389"/>
              </a:lnSpc>
            </a:pP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600" algn="just">
              <a:lnSpc>
                <a:spcPts val="1389"/>
              </a:lnSpc>
            </a:pP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>
              <a:lnSpc>
                <a:spcPts val="1389"/>
              </a:lnSpc>
            </a:pP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104840" y="276120"/>
            <a:ext cx="6724080" cy="74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400" strike="noStrike" u="none">
                <a:solidFill>
                  <a:schemeClr val="lt1"/>
                </a:solidFill>
                <a:effectLst/>
                <a:uFillTx/>
                <a:latin typeface="Dosis"/>
                <a:ea typeface="Dosis"/>
              </a:rPr>
              <a:t>Theory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1071360" y="1214280"/>
            <a:ext cx="7581600" cy="371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419040">
              <a:lnSpc>
                <a:spcPct val="100000"/>
              </a:lnSpc>
              <a:spcBef>
                <a:spcPts val="601"/>
              </a:spcBef>
              <a:buClr>
                <a:srgbClr val="ff8700"/>
              </a:buClr>
              <a:buFont typeface="Roboto"/>
              <a:buChar char="▸"/>
            </a:pPr>
            <a:r>
              <a:rPr b="1" lang="en-IN" sz="2800" spc="-6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Roboto"/>
              </a:rPr>
              <a:t>Thermoelectric</a:t>
            </a:r>
            <a:r>
              <a:rPr b="1" lang="en-IN" sz="2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Roboto"/>
              </a:rPr>
              <a:t> </a:t>
            </a:r>
            <a:r>
              <a:rPr b="1" lang="en-IN" sz="2800" spc="-6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Roboto"/>
              </a:rPr>
              <a:t>effect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ff8700"/>
              </a:buClr>
              <a:buFont typeface="Roboto"/>
              <a:buChar char="▸"/>
              <a:tabLst>
                <a:tab algn="l" pos="0"/>
              </a:tabLst>
            </a:pPr>
            <a:r>
              <a:rPr b="1" lang="en-IN" sz="2800" spc="-6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Roboto"/>
              </a:rPr>
              <a:t>The Peltier</a:t>
            </a:r>
            <a:r>
              <a:rPr b="1" lang="en-IN" sz="2800" spc="-34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Roboto"/>
              </a:rPr>
              <a:t> </a:t>
            </a:r>
            <a:r>
              <a:rPr b="1" lang="en-IN" sz="2800" spc="-6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Roboto"/>
              </a:rPr>
              <a:t>effect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ff8700"/>
              </a:buClr>
              <a:buFont typeface="Roboto"/>
              <a:buChar char="▸"/>
              <a:tabLst>
                <a:tab algn="l" pos="0"/>
              </a:tabLst>
            </a:pPr>
            <a:r>
              <a:rPr b="1" lang="en-IN" sz="2800" spc="-11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Roboto"/>
              </a:rPr>
              <a:t>The </a:t>
            </a:r>
            <a:r>
              <a:rPr b="1" lang="en-IN" sz="2800" spc="-6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Roboto"/>
              </a:rPr>
              <a:t>Thomson </a:t>
            </a:r>
            <a:r>
              <a:rPr b="1" lang="en-IN" sz="2800" spc="-11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Roboto"/>
              </a:rPr>
              <a:t>effect</a:t>
            </a:r>
            <a:r>
              <a:rPr b="1" lang="en-IN" sz="2800" spc="-6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Roboto"/>
              </a:rPr>
              <a:t> 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190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sldNum" idx="11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8708582-BF51-43F6-80FB-4F8CB4C0A7BD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&lt;number&gt;</a:t>
            </a:fld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" name="object 8"/>
          <p:cNvSpPr/>
          <p:nvPr/>
        </p:nvSpPr>
        <p:spPr>
          <a:xfrm>
            <a:off x="6203520" y="1285920"/>
            <a:ext cx="1968480" cy="106956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09" name="object 6"/>
          <p:cNvSpPr/>
          <p:nvPr/>
        </p:nvSpPr>
        <p:spPr>
          <a:xfrm>
            <a:off x="6203520" y="2571840"/>
            <a:ext cx="1968480" cy="107964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10" name="Rectangle 6"/>
          <p:cNvSpPr/>
          <p:nvPr/>
        </p:nvSpPr>
        <p:spPr>
          <a:xfrm>
            <a:off x="3754440" y="2417760"/>
            <a:ext cx="1972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12600">
              <a:lnSpc>
                <a:spcPct val="100000"/>
              </a:lnSpc>
            </a:pP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  <a:ea typeface="Arial"/>
            </a:endParaRPr>
          </a:p>
        </p:txBody>
      </p:sp>
      <p:sp>
        <p:nvSpPr>
          <p:cNvPr id="111" name="object 3"/>
          <p:cNvSpPr/>
          <p:nvPr/>
        </p:nvSpPr>
        <p:spPr>
          <a:xfrm>
            <a:off x="6060600" y="3795840"/>
            <a:ext cx="2111400" cy="107964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52;p19"/>
          <p:cNvGrpSpPr/>
          <p:nvPr/>
        </p:nvGrpSpPr>
        <p:grpSpPr>
          <a:xfrm>
            <a:off x="6759360" y="507600"/>
            <a:ext cx="1645560" cy="1645560"/>
            <a:chOff x="6759360" y="507600"/>
            <a:chExt cx="1645560" cy="1645560"/>
          </a:xfrm>
        </p:grpSpPr>
        <p:sp>
          <p:nvSpPr>
            <p:cNvPr id="113" name="Google Shape;153;p19"/>
            <p:cNvSpPr/>
            <p:nvPr/>
          </p:nvSpPr>
          <p:spPr>
            <a:xfrm>
              <a:off x="7368480" y="1116720"/>
              <a:ext cx="852120" cy="852120"/>
            </a:xfrm>
            <a:custGeom>
              <a:avLst/>
              <a:gdLst>
                <a:gd name="textAreaLeft" fmla="*/ 0 w 852120"/>
                <a:gd name="textAreaRight" fmla="*/ 852480 w 852120"/>
                <a:gd name="textAreaTop" fmla="*/ 0 h 852120"/>
                <a:gd name="textAreaBottom" fmla="*/ 852480 h 852120"/>
              </a:gdLst>
              <a:ahLst/>
              <a:rect l="textAreaLeft" t="textAreaTop" r="textAreaRight" b="textAreaBottom"/>
              <a:pathLst>
                <a:path fill="none" w="8452" h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w="19050">
              <a:solidFill>
                <a:srgbClr val="22222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14" name="Google Shape;154;p19"/>
            <p:cNvSpPr/>
            <p:nvPr/>
          </p:nvSpPr>
          <p:spPr>
            <a:xfrm>
              <a:off x="6759360" y="507600"/>
              <a:ext cx="1645560" cy="1645560"/>
            </a:xfrm>
            <a:custGeom>
              <a:avLst/>
              <a:gdLst>
                <a:gd name="textAreaLeft" fmla="*/ 0 w 1645560"/>
                <a:gd name="textAreaRight" fmla="*/ 1645920 w 1645560"/>
                <a:gd name="textAreaTop" fmla="*/ 0 h 1645560"/>
                <a:gd name="textAreaBottom" fmla="*/ 1645920 h 1645560"/>
              </a:gdLst>
              <a:ahLst/>
              <a:rect l="textAreaLeft" t="textAreaTop" r="textAreaRight" b="textAreaBottom"/>
              <a:pathLst>
                <a:path fill="none" w="16318" h="16319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w="19050">
              <a:solidFill>
                <a:srgbClr val="22222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grpSp>
        <p:nvGrpSpPr>
          <p:cNvPr id="115" name="Google Shape;155;p19"/>
          <p:cNvGrpSpPr/>
          <p:nvPr/>
        </p:nvGrpSpPr>
        <p:grpSpPr>
          <a:xfrm>
            <a:off x="6609960" y="2315160"/>
            <a:ext cx="781560" cy="781920"/>
            <a:chOff x="6609960" y="2315160"/>
            <a:chExt cx="781560" cy="781920"/>
          </a:xfrm>
        </p:grpSpPr>
        <p:sp>
          <p:nvSpPr>
            <p:cNvPr id="116" name="Google Shape;156;p19"/>
            <p:cNvSpPr/>
            <p:nvPr/>
          </p:nvSpPr>
          <p:spPr>
            <a:xfrm rot="21013200">
              <a:off x="6662520" y="2367720"/>
              <a:ext cx="676440" cy="676440"/>
            </a:xfrm>
            <a:custGeom>
              <a:avLst/>
              <a:gdLst>
                <a:gd name="textAreaLeft" fmla="*/ 0 w 676440"/>
                <a:gd name="textAreaRight" fmla="*/ 676800 w 676440"/>
                <a:gd name="textAreaTop" fmla="*/ 0 h 676440"/>
                <a:gd name="textAreaBottom" fmla="*/ 676800 h 676440"/>
              </a:gdLst>
              <a:ahLst/>
              <a:rect l="textAreaLeft" t="textAreaTop" r="textAreaRight" b="textAreaBottom"/>
              <a:pathLst>
                <a:path fill="none" w="17683" h="17682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w="19050">
              <a:solidFill>
                <a:srgbClr val="22222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17" name="Google Shape;157;p19"/>
            <p:cNvSpPr/>
            <p:nvPr/>
          </p:nvSpPr>
          <p:spPr>
            <a:xfrm rot="21013200">
              <a:off x="6738840" y="2941920"/>
              <a:ext cx="111600" cy="111600"/>
            </a:xfrm>
            <a:custGeom>
              <a:avLst/>
              <a:gdLst>
                <a:gd name="textAreaLeft" fmla="*/ 0 w 111600"/>
                <a:gd name="textAreaRight" fmla="*/ 111960 w 111600"/>
                <a:gd name="textAreaTop" fmla="*/ 0 h 111600"/>
                <a:gd name="textAreaBottom" fmla="*/ 111960 h 111600"/>
              </a:gdLst>
              <a:ahLst/>
              <a:rect l="textAreaLeft" t="textAreaTop" r="textAreaRight" b="textAreaBottom"/>
              <a:pathLst>
                <a:path fill="none" w="2924" h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w="19050">
              <a:solidFill>
                <a:srgbClr val="22222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55800" bIns="55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18" name="Google Shape;158;p19"/>
            <p:cNvSpPr/>
            <p:nvPr/>
          </p:nvSpPr>
          <p:spPr>
            <a:xfrm rot="21013200">
              <a:off x="6832080" y="2995200"/>
              <a:ext cx="71640" cy="71640"/>
            </a:xfrm>
            <a:custGeom>
              <a:avLst/>
              <a:gdLst>
                <a:gd name="textAreaLeft" fmla="*/ 0 w 71640"/>
                <a:gd name="textAreaRight" fmla="*/ 72000 w 71640"/>
                <a:gd name="textAreaTop" fmla="*/ 0 h 71640"/>
                <a:gd name="textAreaBottom" fmla="*/ 72000 h 71640"/>
              </a:gdLst>
              <a:ahLst/>
              <a:rect l="textAreaLeft" t="textAreaTop" r="textAreaRight" b="textAreaBottom"/>
              <a:pathLst>
                <a:path fill="none" w="1877" h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w="19050">
              <a:solidFill>
                <a:srgbClr val="22222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36000" bIns="36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19" name="Google Shape;159;p19"/>
            <p:cNvSpPr/>
            <p:nvPr/>
          </p:nvSpPr>
          <p:spPr>
            <a:xfrm rot="21013200">
              <a:off x="6702840" y="2904120"/>
              <a:ext cx="71280" cy="71280"/>
            </a:xfrm>
            <a:custGeom>
              <a:avLst/>
              <a:gdLst>
                <a:gd name="textAreaLeft" fmla="*/ 0 w 71280"/>
                <a:gd name="textAreaRight" fmla="*/ 71640 w 71280"/>
                <a:gd name="textAreaTop" fmla="*/ 0 h 71280"/>
                <a:gd name="textAreaBottom" fmla="*/ 71640 h 71280"/>
              </a:gdLst>
              <a:ahLst/>
              <a:rect l="textAreaLeft" t="textAreaTop" r="textAreaRight" b="textAreaBottom"/>
              <a:pathLst>
                <a:path fill="none" w="1876" h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w="19050">
              <a:solidFill>
                <a:srgbClr val="22222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35640" bIns="35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sp>
        <p:nvSpPr>
          <p:cNvPr id="120" name="Google Shape;160;p19"/>
          <p:cNvSpPr/>
          <p:nvPr/>
        </p:nvSpPr>
        <p:spPr>
          <a:xfrm>
            <a:off x="6365520" y="887760"/>
            <a:ext cx="257040" cy="245160"/>
          </a:xfrm>
          <a:custGeom>
            <a:avLst/>
            <a:gdLst>
              <a:gd name="textAreaLeft" fmla="*/ 0 w 257040"/>
              <a:gd name="textAreaRight" fmla="*/ 257400 w 257040"/>
              <a:gd name="textAreaTop" fmla="*/ 0 h 245160"/>
              <a:gd name="textAreaBottom" fmla="*/ 245520 h 245160"/>
            </a:gdLst>
            <a:ahLst/>
            <a:rect l="textAreaLeft" t="textAreaTop" r="textAreaRight" b="textAreaBottom"/>
            <a:pathLst>
              <a:path fill="none" w="15101" h="14419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w="19050">
            <a:solidFill>
              <a:srgbClr val="ff87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1" name="Google Shape;161;p19"/>
          <p:cNvSpPr/>
          <p:nvPr/>
        </p:nvSpPr>
        <p:spPr>
          <a:xfrm rot="2697600">
            <a:off x="8060400" y="2144880"/>
            <a:ext cx="390240" cy="372600"/>
          </a:xfrm>
          <a:custGeom>
            <a:avLst/>
            <a:gdLst>
              <a:gd name="textAreaLeft" fmla="*/ 0 w 390240"/>
              <a:gd name="textAreaRight" fmla="*/ 390600 w 390240"/>
              <a:gd name="textAreaTop" fmla="*/ 0 h 372600"/>
              <a:gd name="textAreaBottom" fmla="*/ 372960 h 372600"/>
            </a:gdLst>
            <a:ahLst/>
            <a:rect l="textAreaLeft" t="textAreaTop" r="textAreaRight" b="textAreaBottom"/>
            <a:pathLst>
              <a:path fill="none" w="15101" h="14419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w="19050">
            <a:solidFill>
              <a:srgbClr val="ff87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2" name="Google Shape;162;p19"/>
          <p:cNvSpPr/>
          <p:nvPr/>
        </p:nvSpPr>
        <p:spPr>
          <a:xfrm>
            <a:off x="8369640" y="1932480"/>
            <a:ext cx="155880" cy="149040"/>
          </a:xfrm>
          <a:custGeom>
            <a:avLst/>
            <a:gdLst>
              <a:gd name="textAreaLeft" fmla="*/ 0 w 155880"/>
              <a:gd name="textAreaRight" fmla="*/ 156240 w 155880"/>
              <a:gd name="textAreaTop" fmla="*/ 0 h 149040"/>
              <a:gd name="textAreaBottom" fmla="*/ 149400 h 149040"/>
            </a:gdLst>
            <a:ahLst/>
            <a:rect l="textAreaLeft" t="textAreaTop" r="textAreaRight" b="textAreaBottom"/>
            <a:pathLst>
              <a:path fill="none" w="15101" h="14419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w="19050">
            <a:solidFill>
              <a:srgbClr val="ff87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74520" bIns="745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3" name="Google Shape;163;p19"/>
          <p:cNvSpPr/>
          <p:nvPr/>
        </p:nvSpPr>
        <p:spPr>
          <a:xfrm rot="1279800">
            <a:off x="6186960" y="1628280"/>
            <a:ext cx="155880" cy="149040"/>
          </a:xfrm>
          <a:custGeom>
            <a:avLst/>
            <a:gdLst>
              <a:gd name="textAreaLeft" fmla="*/ 0 w 155880"/>
              <a:gd name="textAreaRight" fmla="*/ 156240 w 155880"/>
              <a:gd name="textAreaTop" fmla="*/ 0 h 149040"/>
              <a:gd name="textAreaBottom" fmla="*/ 149400 h 149040"/>
            </a:gdLst>
            <a:ahLst/>
            <a:rect l="textAreaLeft" t="textAreaTop" r="textAreaRight" b="textAreaBottom"/>
            <a:pathLst>
              <a:path fill="none" w="15101" h="14419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w="19050">
            <a:solidFill>
              <a:srgbClr val="ff87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74520" bIns="745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4" name="PlaceHolder 1"/>
          <p:cNvSpPr>
            <a:spLocks noGrp="1"/>
          </p:cNvSpPr>
          <p:nvPr>
            <p:ph type="sldNum" idx="12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58A0E41-3FE6-4164-BC35-D21758BFED23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&lt;number&gt;</a:t>
            </a:fld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5" name="Rectangle 29"/>
          <p:cNvSpPr/>
          <p:nvPr/>
        </p:nvSpPr>
        <p:spPr>
          <a:xfrm>
            <a:off x="1071360" y="142920"/>
            <a:ext cx="67863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Arial Black"/>
                <a:ea typeface="Arial"/>
              </a:rPr>
              <a:t>PRODUCT DESIGN &amp; SPECIFICATION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6" name="Picture 19" descr="C:\Users\IIMT\Downloads\ezgif.com-gif-maker-2.gif"/>
          <p:cNvPicPr/>
          <p:nvPr/>
        </p:nvPicPr>
        <p:blipFill>
          <a:blip r:embed="rId1"/>
          <a:stretch/>
        </p:blipFill>
        <p:spPr>
          <a:xfrm>
            <a:off x="1361880" y="1068840"/>
            <a:ext cx="6171840" cy="3742200"/>
          </a:xfrm>
          <a:prstGeom prst="rect">
            <a:avLst/>
          </a:prstGeom>
          <a:noFill/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ldNum" idx="13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CCAC2F1-9FB7-44A4-864D-80A48A06F06C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&lt;number&gt;</a:t>
            </a:fld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28" name="Picture 2" descr=""/>
          <p:cNvPicPr/>
          <p:nvPr/>
        </p:nvPicPr>
        <p:blipFill>
          <a:blip r:embed="rId1"/>
          <a:stretch/>
        </p:blipFill>
        <p:spPr>
          <a:xfrm>
            <a:off x="1619640" y="684000"/>
            <a:ext cx="5999760" cy="4032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Num" idx="14"/>
          </p:nvPr>
        </p:nvSpPr>
        <p:spPr>
          <a:xfrm>
            <a:off x="0" y="0"/>
            <a:ext cx="594720" cy="73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7BB30D8-E71C-48ED-B509-1F04EBCEF1E7}" type="slidenum">
              <a:rPr b="1" lang="en" sz="1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&lt;number&gt;</a:t>
            </a:fld>
            <a:endParaRPr b="0" lang="en-US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grpSp>
        <p:nvGrpSpPr>
          <p:cNvPr id="130" name="object 3"/>
          <p:cNvGrpSpPr/>
          <p:nvPr/>
        </p:nvGrpSpPr>
        <p:grpSpPr>
          <a:xfrm>
            <a:off x="5615640" y="-18000"/>
            <a:ext cx="3528000" cy="4590000"/>
            <a:chOff x="5615640" y="-18000"/>
            <a:chExt cx="3528000" cy="4590000"/>
          </a:xfrm>
        </p:grpSpPr>
        <p:sp>
          <p:nvSpPr>
            <p:cNvPr id="131" name="object 4"/>
            <p:cNvSpPr/>
            <p:nvPr/>
          </p:nvSpPr>
          <p:spPr>
            <a:xfrm>
              <a:off x="5615640" y="-18000"/>
              <a:ext cx="3528000" cy="2256840"/>
            </a:xfrm>
            <a:prstGeom prst="rect">
              <a:avLst/>
            </a:pr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32" name="object 5"/>
            <p:cNvSpPr/>
            <p:nvPr/>
          </p:nvSpPr>
          <p:spPr>
            <a:xfrm>
              <a:off x="5615640" y="2239560"/>
              <a:ext cx="3517200" cy="23324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sp>
        <p:nvSpPr>
          <p:cNvPr id="133" name="object 3"/>
          <p:cNvSpPr/>
          <p:nvPr/>
        </p:nvSpPr>
        <p:spPr>
          <a:xfrm>
            <a:off x="1798920" y="0"/>
            <a:ext cx="3816000" cy="239724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34" name="object 4"/>
          <p:cNvSpPr/>
          <p:nvPr/>
        </p:nvSpPr>
        <p:spPr>
          <a:xfrm>
            <a:off x="1799280" y="2397600"/>
            <a:ext cx="3816000" cy="217440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illiam template">
  <a:themeElements>
    <a:clrScheme name="Custom 347">
      <a:dk1>
        <a:srgbClr val="222222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William template">
  <a:themeElements>
    <a:clrScheme name="Custom 347">
      <a:dk1>
        <a:srgbClr val="222222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illiam template">
  <a:themeElements>
    <a:clrScheme name="Custom 347">
      <a:dk1>
        <a:srgbClr val="222222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illiam template">
  <a:themeElements>
    <a:clrScheme name="Custom 347">
      <a:dk1>
        <a:srgbClr val="222222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illiam template">
  <a:themeElements>
    <a:clrScheme name="Custom 347">
      <a:dk1>
        <a:srgbClr val="222222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illiam template">
  <a:themeElements>
    <a:clrScheme name="Custom 347">
      <a:dk1>
        <a:srgbClr val="222222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William template">
  <a:themeElements>
    <a:clrScheme name="Custom 347">
      <a:dk1>
        <a:srgbClr val="222222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William template">
  <a:themeElements>
    <a:clrScheme name="Custom 347">
      <a:dk1>
        <a:srgbClr val="222222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William template">
  <a:themeElements>
    <a:clrScheme name="Custom 347">
      <a:dk1>
        <a:srgbClr val="222222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William template">
  <a:themeElements>
    <a:clrScheme name="Custom 347">
      <a:dk1>
        <a:srgbClr val="222222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884</TotalTime>
  <Application>LibreOffice/25.2.0.3$Windows_X86_64 LibreOffice_project/e1cf4a87eb02d755bce1a01209907ea5ddc8f069</Application>
  <AppVersion>15.0000</AppVersion>
  <Words>1014</Words>
  <Paragraphs>195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dc:description/>
  <dc:language>en-US</dc:language>
  <cp:lastModifiedBy/>
  <dcterms:modified xsi:type="dcterms:W3CDTF">2025-02-07T21:35:50Z</dcterms:modified>
  <cp:revision>34</cp:revision>
  <dc:subject/>
  <dc:title>THIS IS YOUR PRESENTATION TITLE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16</vt:i4>
  </property>
  <property fmtid="{D5CDD505-2E9C-101B-9397-08002B2CF9AE}" pid="3" name="PresentationFormat">
    <vt:lpwstr>On-screen Show (16:9)</vt:lpwstr>
  </property>
  <property fmtid="{D5CDD505-2E9C-101B-9397-08002B2CF9AE}" pid="4" name="Slides">
    <vt:i4>27</vt:i4>
  </property>
</Properties>
</file>